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66" r:id="rId3"/>
    <p:sldId id="262" r:id="rId4"/>
    <p:sldId id="271" r:id="rId5"/>
    <p:sldId id="273" r:id="rId6"/>
    <p:sldId id="272" r:id="rId7"/>
    <p:sldId id="263" r:id="rId8"/>
    <p:sldId id="264" r:id="rId9"/>
    <p:sldId id="265" r:id="rId10"/>
    <p:sldId id="267" r:id="rId11"/>
    <p:sldId id="259" r:id="rId12"/>
    <p:sldId id="260" r:id="rId13"/>
    <p:sldId id="268" r:id="rId14"/>
    <p:sldId id="256" r:id="rId15"/>
    <p:sldId id="270" r:id="rId16"/>
    <p:sldId id="269"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C49F3-350B-49B9-962C-49657A49F491}" type="datetimeFigureOut">
              <a:rPr lang="en-US" smtClean="0"/>
              <a:t>7/15/2018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0E236C-ADA3-455E-82C9-302DCA293A01}" type="slidenum">
              <a:rPr lang="en-US" smtClean="0"/>
              <a:t>‹#›</a:t>
            </a:fld>
            <a:endParaRPr lang="en-US"/>
          </a:p>
        </p:txBody>
      </p:sp>
    </p:spTree>
    <p:extLst>
      <p:ext uri="{BB962C8B-B14F-4D97-AF65-F5344CB8AC3E}">
        <p14:creationId xmlns:p14="http://schemas.microsoft.com/office/powerpoint/2010/main" val="2249493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9E592-D4C1-45BF-8546-84BB6512F5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9DA053-C489-464A-AE72-FC1C98F886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227C40-B38C-4113-8AE7-2216B42CDCBC}"/>
              </a:ext>
            </a:extLst>
          </p:cNvPr>
          <p:cNvSpPr>
            <a:spLocks noGrp="1"/>
          </p:cNvSpPr>
          <p:nvPr>
            <p:ph type="dt" sz="half" idx="10"/>
          </p:nvPr>
        </p:nvSpPr>
        <p:spPr/>
        <p:txBody>
          <a:bodyPr/>
          <a:lstStyle/>
          <a:p>
            <a:fld id="{D7E4B6E8-8BD7-4CE1-A11A-9E4E9E65B3F2}" type="datetime1">
              <a:rPr lang="en-US" smtClean="0"/>
              <a:t>7/15/2018</a:t>
            </a:fld>
            <a:endParaRPr lang="en-US"/>
          </a:p>
        </p:txBody>
      </p:sp>
      <p:sp>
        <p:nvSpPr>
          <p:cNvPr id="5" name="Footer Placeholder 4">
            <a:extLst>
              <a:ext uri="{FF2B5EF4-FFF2-40B4-BE49-F238E27FC236}">
                <a16:creationId xmlns:a16="http://schemas.microsoft.com/office/drawing/2014/main" id="{DE6EC93E-AB66-41A8-AB45-44DBE44C40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C84BD4-DB8C-4C97-A6F1-0F7A68F64B13}"/>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42503418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21A50-7924-455D-A50B-2A7581E490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BE5EAB-777A-4C27-8B20-4357E00B5EA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B68461-59D0-457A-A2B5-767C4637DFF3}"/>
              </a:ext>
            </a:extLst>
          </p:cNvPr>
          <p:cNvSpPr>
            <a:spLocks noGrp="1"/>
          </p:cNvSpPr>
          <p:nvPr>
            <p:ph type="dt" sz="half" idx="10"/>
          </p:nvPr>
        </p:nvSpPr>
        <p:spPr/>
        <p:txBody>
          <a:bodyPr/>
          <a:lstStyle/>
          <a:p>
            <a:fld id="{F28E886B-847E-4606-BFF6-84439C386AE3}" type="datetime1">
              <a:rPr lang="en-US" smtClean="0"/>
              <a:t>7/15/2018</a:t>
            </a:fld>
            <a:endParaRPr lang="en-US"/>
          </a:p>
        </p:txBody>
      </p:sp>
      <p:sp>
        <p:nvSpPr>
          <p:cNvPr id="5" name="Footer Placeholder 4">
            <a:extLst>
              <a:ext uri="{FF2B5EF4-FFF2-40B4-BE49-F238E27FC236}">
                <a16:creationId xmlns:a16="http://schemas.microsoft.com/office/drawing/2014/main" id="{6EB20833-C8AE-4A98-BC9B-1FF9B48471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4C93C9-7AC9-4F0F-8D84-9D89A7968856}"/>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33091217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70C996-5178-4F21-B727-B74C157A32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DD255E-C19B-49DB-884E-5FC0B7370C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D37042-8E33-404C-B041-F8AC8EA43AFC}"/>
              </a:ext>
            </a:extLst>
          </p:cNvPr>
          <p:cNvSpPr>
            <a:spLocks noGrp="1"/>
          </p:cNvSpPr>
          <p:nvPr>
            <p:ph type="dt" sz="half" idx="10"/>
          </p:nvPr>
        </p:nvSpPr>
        <p:spPr/>
        <p:txBody>
          <a:bodyPr/>
          <a:lstStyle/>
          <a:p>
            <a:fld id="{6DCD72B8-B765-4629-86FF-EF04E4751115}" type="datetime1">
              <a:rPr lang="en-US" smtClean="0"/>
              <a:t>7/15/2018</a:t>
            </a:fld>
            <a:endParaRPr lang="en-US"/>
          </a:p>
        </p:txBody>
      </p:sp>
      <p:sp>
        <p:nvSpPr>
          <p:cNvPr id="5" name="Footer Placeholder 4">
            <a:extLst>
              <a:ext uri="{FF2B5EF4-FFF2-40B4-BE49-F238E27FC236}">
                <a16:creationId xmlns:a16="http://schemas.microsoft.com/office/drawing/2014/main" id="{6AC2EE56-71C3-4A83-ACD4-9F69CA1CA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39548-757A-44F7-8297-5B04C6320DF6}"/>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31229257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54E73-9FC3-452F-9BFE-6E1003796C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9D0626-ABDA-4EB0-9F6A-6F5137193BD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D443A3-A2FA-43D4-8909-4A12A0065F19}"/>
              </a:ext>
            </a:extLst>
          </p:cNvPr>
          <p:cNvSpPr>
            <a:spLocks noGrp="1"/>
          </p:cNvSpPr>
          <p:nvPr>
            <p:ph type="dt" sz="half" idx="10"/>
          </p:nvPr>
        </p:nvSpPr>
        <p:spPr/>
        <p:txBody>
          <a:bodyPr/>
          <a:lstStyle/>
          <a:p>
            <a:fld id="{9EB66C5E-9B7D-4620-B787-948F87D1BA8E}" type="datetime1">
              <a:rPr lang="en-US" smtClean="0"/>
              <a:t>7/15/2018</a:t>
            </a:fld>
            <a:endParaRPr lang="en-US"/>
          </a:p>
        </p:txBody>
      </p:sp>
      <p:sp>
        <p:nvSpPr>
          <p:cNvPr id="5" name="Footer Placeholder 4">
            <a:extLst>
              <a:ext uri="{FF2B5EF4-FFF2-40B4-BE49-F238E27FC236}">
                <a16:creationId xmlns:a16="http://schemas.microsoft.com/office/drawing/2014/main" id="{9B40AC01-5369-4FFF-8D48-92C916200A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D5182D-BCF6-48BC-8496-5E4CCB51D8B4}"/>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13356983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1F564-3413-43E5-8728-8BDB7CD684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AFB751-DB04-4D41-97AC-8B33ADB4DD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1903D0D-D9E6-47B9-B48E-50EDF63EED92}"/>
              </a:ext>
            </a:extLst>
          </p:cNvPr>
          <p:cNvSpPr>
            <a:spLocks noGrp="1"/>
          </p:cNvSpPr>
          <p:nvPr>
            <p:ph type="dt" sz="half" idx="10"/>
          </p:nvPr>
        </p:nvSpPr>
        <p:spPr/>
        <p:txBody>
          <a:bodyPr/>
          <a:lstStyle/>
          <a:p>
            <a:fld id="{B900875D-2D7E-482C-8BC7-7ED7572FF877}" type="datetime1">
              <a:rPr lang="en-US" smtClean="0"/>
              <a:t>7/15/2018</a:t>
            </a:fld>
            <a:endParaRPr lang="en-US"/>
          </a:p>
        </p:txBody>
      </p:sp>
      <p:sp>
        <p:nvSpPr>
          <p:cNvPr id="5" name="Footer Placeholder 4">
            <a:extLst>
              <a:ext uri="{FF2B5EF4-FFF2-40B4-BE49-F238E27FC236}">
                <a16:creationId xmlns:a16="http://schemas.microsoft.com/office/drawing/2014/main" id="{57B3D8FA-CA74-43A3-B584-3A84AA95E4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710289-A021-4729-997B-6C26920501C5}"/>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30246099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0AC8-14D9-4011-B0E7-41E5F098C3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53F18C-5921-4640-A422-9B3C31107B1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A49EA6-6C38-4F7C-9ED2-380CCFB95BC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F7E38E-1243-4E29-8843-C67E8E347C3E}"/>
              </a:ext>
            </a:extLst>
          </p:cNvPr>
          <p:cNvSpPr>
            <a:spLocks noGrp="1"/>
          </p:cNvSpPr>
          <p:nvPr>
            <p:ph type="dt" sz="half" idx="10"/>
          </p:nvPr>
        </p:nvSpPr>
        <p:spPr/>
        <p:txBody>
          <a:bodyPr/>
          <a:lstStyle/>
          <a:p>
            <a:fld id="{BAA8F95B-E077-42AA-ABF7-2DC81256B295}" type="datetime1">
              <a:rPr lang="en-US" smtClean="0"/>
              <a:t>7/15/2018</a:t>
            </a:fld>
            <a:endParaRPr lang="en-US"/>
          </a:p>
        </p:txBody>
      </p:sp>
      <p:sp>
        <p:nvSpPr>
          <p:cNvPr id="6" name="Footer Placeholder 5">
            <a:extLst>
              <a:ext uri="{FF2B5EF4-FFF2-40B4-BE49-F238E27FC236}">
                <a16:creationId xmlns:a16="http://schemas.microsoft.com/office/drawing/2014/main" id="{D91C24F0-EECA-4490-A00F-EFC3EB46BF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A5C7D8-B2BF-49D8-8600-274AEB2865A0}"/>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41492672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0E220-9C5C-4D5E-A046-4B8F80CECF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15F595-17DF-43AE-BC93-EFCB8038EE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E7C048D-48C7-4886-BF81-949C8C54D4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6D0D41-4E74-41D6-BEB4-8F55D405E6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1CE0CC-2C76-416E-9080-613686B8AD2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E90E9C-EF4F-44C6-B20E-9D988A66BA63}"/>
              </a:ext>
            </a:extLst>
          </p:cNvPr>
          <p:cNvSpPr>
            <a:spLocks noGrp="1"/>
          </p:cNvSpPr>
          <p:nvPr>
            <p:ph type="dt" sz="half" idx="10"/>
          </p:nvPr>
        </p:nvSpPr>
        <p:spPr/>
        <p:txBody>
          <a:bodyPr/>
          <a:lstStyle/>
          <a:p>
            <a:fld id="{F37D1318-04AA-4EB1-B6AA-9D58AF54E576}" type="datetime1">
              <a:rPr lang="en-US" smtClean="0"/>
              <a:t>7/15/2018</a:t>
            </a:fld>
            <a:endParaRPr lang="en-US"/>
          </a:p>
        </p:txBody>
      </p:sp>
      <p:sp>
        <p:nvSpPr>
          <p:cNvPr id="8" name="Footer Placeholder 7">
            <a:extLst>
              <a:ext uri="{FF2B5EF4-FFF2-40B4-BE49-F238E27FC236}">
                <a16:creationId xmlns:a16="http://schemas.microsoft.com/office/drawing/2014/main" id="{71FDC56B-1FAE-4871-8D35-36AEF30658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83DF17-D58F-481C-AFA7-110F3592C6A9}"/>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28738464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64DC0-9949-4B59-8895-C63362D104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037446-68E9-407F-BA9B-5102C874DAF1}"/>
              </a:ext>
            </a:extLst>
          </p:cNvPr>
          <p:cNvSpPr>
            <a:spLocks noGrp="1"/>
          </p:cNvSpPr>
          <p:nvPr>
            <p:ph type="dt" sz="half" idx="10"/>
          </p:nvPr>
        </p:nvSpPr>
        <p:spPr/>
        <p:txBody>
          <a:bodyPr/>
          <a:lstStyle/>
          <a:p>
            <a:fld id="{63F1A6E6-D697-47BA-88CE-61D6B17B1FA9}" type="datetime1">
              <a:rPr lang="en-US" smtClean="0"/>
              <a:t>7/15/2018</a:t>
            </a:fld>
            <a:endParaRPr lang="en-US"/>
          </a:p>
        </p:txBody>
      </p:sp>
      <p:sp>
        <p:nvSpPr>
          <p:cNvPr id="4" name="Footer Placeholder 3">
            <a:extLst>
              <a:ext uri="{FF2B5EF4-FFF2-40B4-BE49-F238E27FC236}">
                <a16:creationId xmlns:a16="http://schemas.microsoft.com/office/drawing/2014/main" id="{37DCF6C2-3567-4022-A924-A94F0F1D5C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07E0FE-E1F5-4FC1-9F3E-C34A6EB18560}"/>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15659722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CC544B-E523-48D7-A6C7-A62A3BA08746}"/>
              </a:ext>
            </a:extLst>
          </p:cNvPr>
          <p:cNvSpPr>
            <a:spLocks noGrp="1"/>
          </p:cNvSpPr>
          <p:nvPr>
            <p:ph type="dt" sz="half" idx="10"/>
          </p:nvPr>
        </p:nvSpPr>
        <p:spPr/>
        <p:txBody>
          <a:bodyPr/>
          <a:lstStyle/>
          <a:p>
            <a:fld id="{812AEDDD-044B-4EB0-B6A1-9FBEE6F36B33}" type="datetime1">
              <a:rPr lang="en-US" smtClean="0"/>
              <a:t>7/15/2018</a:t>
            </a:fld>
            <a:endParaRPr lang="en-US"/>
          </a:p>
        </p:txBody>
      </p:sp>
      <p:sp>
        <p:nvSpPr>
          <p:cNvPr id="3" name="Footer Placeholder 2">
            <a:extLst>
              <a:ext uri="{FF2B5EF4-FFF2-40B4-BE49-F238E27FC236}">
                <a16:creationId xmlns:a16="http://schemas.microsoft.com/office/drawing/2014/main" id="{E2EE123E-3AF3-49C6-87F9-8204F87748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529068-817E-40EF-AA3F-9CACEFBAE816}"/>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14307825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D26DA-4152-4A96-9077-4286CF6FBD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987EB3-38EF-403E-B9BB-66E1CA9E19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7158D9-F047-4F93-A255-631AB8E20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D801D7-F621-4C89-B343-6EF1BA1623AE}"/>
              </a:ext>
            </a:extLst>
          </p:cNvPr>
          <p:cNvSpPr>
            <a:spLocks noGrp="1"/>
          </p:cNvSpPr>
          <p:nvPr>
            <p:ph type="dt" sz="half" idx="10"/>
          </p:nvPr>
        </p:nvSpPr>
        <p:spPr/>
        <p:txBody>
          <a:bodyPr/>
          <a:lstStyle/>
          <a:p>
            <a:fld id="{E86AE66A-565E-4D39-816D-B2A4DA2D7DFC}" type="datetime1">
              <a:rPr lang="en-US" smtClean="0"/>
              <a:t>7/15/2018</a:t>
            </a:fld>
            <a:endParaRPr lang="en-US"/>
          </a:p>
        </p:txBody>
      </p:sp>
      <p:sp>
        <p:nvSpPr>
          <p:cNvPr id="6" name="Footer Placeholder 5">
            <a:extLst>
              <a:ext uri="{FF2B5EF4-FFF2-40B4-BE49-F238E27FC236}">
                <a16:creationId xmlns:a16="http://schemas.microsoft.com/office/drawing/2014/main" id="{5C66B951-772D-4C6C-8491-5D9C78B63E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FA2C9D-6828-4894-8887-C7834C5587EC}"/>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31014287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999E-9F91-409D-A050-938787BFBE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003092-AB01-4AB9-863B-F0018B07A4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F68F3E-FD76-4549-AF10-ABDD0311B1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837581-7508-424D-BA32-9077FCB95E31}"/>
              </a:ext>
            </a:extLst>
          </p:cNvPr>
          <p:cNvSpPr>
            <a:spLocks noGrp="1"/>
          </p:cNvSpPr>
          <p:nvPr>
            <p:ph type="dt" sz="half" idx="10"/>
          </p:nvPr>
        </p:nvSpPr>
        <p:spPr/>
        <p:txBody>
          <a:bodyPr/>
          <a:lstStyle/>
          <a:p>
            <a:fld id="{AF5C7EC2-560B-4E76-9FE6-504B29F5300F}" type="datetime1">
              <a:rPr lang="en-US" smtClean="0"/>
              <a:t>7/15/2018</a:t>
            </a:fld>
            <a:endParaRPr lang="en-US"/>
          </a:p>
        </p:txBody>
      </p:sp>
      <p:sp>
        <p:nvSpPr>
          <p:cNvPr id="6" name="Footer Placeholder 5">
            <a:extLst>
              <a:ext uri="{FF2B5EF4-FFF2-40B4-BE49-F238E27FC236}">
                <a16:creationId xmlns:a16="http://schemas.microsoft.com/office/drawing/2014/main" id="{8558B4D7-B227-4D2A-90F7-0BAAE9737C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A5C57E-A602-4630-BE0E-A78FB59A3845}"/>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37336251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FC6052-5E75-431C-8EF5-6FA7F40C5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0E821B-F9B7-4C71-8E27-0E750EC1B3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97D4D-9DF0-410A-ACD9-0FE51D83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D1817-D61E-4409-8898-6FA890C39603}" type="datetime1">
              <a:rPr lang="en-US" smtClean="0"/>
              <a:t>7/15/2018</a:t>
            </a:fld>
            <a:endParaRPr lang="en-US"/>
          </a:p>
        </p:txBody>
      </p:sp>
      <p:sp>
        <p:nvSpPr>
          <p:cNvPr id="5" name="Footer Placeholder 4">
            <a:extLst>
              <a:ext uri="{FF2B5EF4-FFF2-40B4-BE49-F238E27FC236}">
                <a16:creationId xmlns:a16="http://schemas.microsoft.com/office/drawing/2014/main" id="{EB220494-E3A2-40E5-AA3F-440398E5DB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EA7286-3EAB-4E2A-ACCD-F81FDBF7A4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1AFEF-CD05-46F5-B211-4842696285F8}" type="slidenum">
              <a:rPr lang="en-US" smtClean="0"/>
              <a:t>‹#›</a:t>
            </a:fld>
            <a:endParaRPr lang="en-US"/>
          </a:p>
        </p:txBody>
      </p:sp>
    </p:spTree>
    <p:extLst>
      <p:ext uri="{BB962C8B-B14F-4D97-AF65-F5344CB8AC3E}">
        <p14:creationId xmlns:p14="http://schemas.microsoft.com/office/powerpoint/2010/main" val="1238867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74DAB5-4937-4F15-9274-2B42A3930E9F}"/>
              </a:ext>
            </a:extLst>
          </p:cNvPr>
          <p:cNvSpPr txBox="1"/>
          <p:nvPr/>
        </p:nvSpPr>
        <p:spPr>
          <a:xfrm>
            <a:off x="944705" y="1669169"/>
            <a:ext cx="4350327" cy="1846659"/>
          </a:xfrm>
          <a:prstGeom prst="rect">
            <a:avLst/>
          </a:prstGeom>
          <a:noFill/>
        </p:spPr>
        <p:txBody>
          <a:bodyPr wrap="square" rtlCol="0">
            <a:spAutoFit/>
          </a:bodyPr>
          <a:lstStyle/>
          <a:p>
            <a:pPr algn="ctr"/>
            <a:r>
              <a:rPr lang="en-US" sz="6000" dirty="0"/>
              <a:t>Electronics</a:t>
            </a:r>
          </a:p>
          <a:p>
            <a:pPr algn="ctr"/>
            <a:r>
              <a:rPr lang="en-US" sz="5400" dirty="0">
                <a:solidFill>
                  <a:srgbClr val="0070C0"/>
                </a:solidFill>
              </a:rPr>
              <a:t>Resistance</a:t>
            </a:r>
          </a:p>
        </p:txBody>
      </p:sp>
      <p:sp>
        <p:nvSpPr>
          <p:cNvPr id="6" name="TextBox 5">
            <a:extLst>
              <a:ext uri="{FF2B5EF4-FFF2-40B4-BE49-F238E27FC236}">
                <a16:creationId xmlns:a16="http://schemas.microsoft.com/office/drawing/2014/main" id="{F53356E9-EA3C-4E73-A3CC-0DFD17DCEC84}"/>
              </a:ext>
            </a:extLst>
          </p:cNvPr>
          <p:cNvSpPr txBox="1"/>
          <p:nvPr/>
        </p:nvSpPr>
        <p:spPr>
          <a:xfrm>
            <a:off x="1464251" y="4244963"/>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grpSp>
        <p:nvGrpSpPr>
          <p:cNvPr id="8" name="Group 7">
            <a:extLst>
              <a:ext uri="{FF2B5EF4-FFF2-40B4-BE49-F238E27FC236}">
                <a16:creationId xmlns:a16="http://schemas.microsoft.com/office/drawing/2014/main" id="{D9A0C672-BA65-4623-919B-55016D674339}"/>
              </a:ext>
            </a:extLst>
          </p:cNvPr>
          <p:cNvGrpSpPr/>
          <p:nvPr/>
        </p:nvGrpSpPr>
        <p:grpSpPr>
          <a:xfrm>
            <a:off x="6729263" y="2233475"/>
            <a:ext cx="3772481" cy="1282351"/>
            <a:chOff x="1259632" y="3423456"/>
            <a:chExt cx="1512168" cy="689620"/>
          </a:xfrm>
        </p:grpSpPr>
        <p:grpSp>
          <p:nvGrpSpPr>
            <p:cNvPr id="9" name="Group 8">
              <a:extLst>
                <a:ext uri="{FF2B5EF4-FFF2-40B4-BE49-F238E27FC236}">
                  <a16:creationId xmlns:a16="http://schemas.microsoft.com/office/drawing/2014/main" id="{BB3C3905-2E3D-4C5D-A4D7-88D2C2E63D99}"/>
                </a:ext>
              </a:extLst>
            </p:cNvPr>
            <p:cNvGrpSpPr/>
            <p:nvPr/>
          </p:nvGrpSpPr>
          <p:grpSpPr>
            <a:xfrm>
              <a:off x="1259632" y="3681028"/>
              <a:ext cx="1512168" cy="432048"/>
              <a:chOff x="1259632" y="3681028"/>
              <a:chExt cx="1512168" cy="432048"/>
            </a:xfrm>
          </p:grpSpPr>
          <p:cxnSp>
            <p:nvCxnSpPr>
              <p:cNvPr id="11" name="Straight Connector 10">
                <a:extLst>
                  <a:ext uri="{FF2B5EF4-FFF2-40B4-BE49-F238E27FC236}">
                    <a16:creationId xmlns:a16="http://schemas.microsoft.com/office/drawing/2014/main" id="{7EBE3A65-4FFD-4C16-8C04-9127F3E18779}"/>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2938975-70D1-42DF-8BF4-6D65F87A7C22}"/>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1572F87-0873-409A-A583-28985B171D16}"/>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1DC7D14-C1FE-4760-8F48-A5783A380518}"/>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7D92011-F2E4-4958-9823-D979E4C74DA3}"/>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27DC9B7-C147-4649-B964-AF1142308C3F}"/>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58AD379-48FC-48B4-8E83-3E621418E57A}"/>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701C981-5042-4E26-8313-E7E9B72BCB40}"/>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EDD61C8-D53A-4A03-8257-5CD189301C96}"/>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4704D53A-BDA0-4678-9E48-8F3612641C1F}"/>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677C55BF-A119-4A51-B18C-89099E5D04F6}"/>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48324CB7-1EDE-4E30-8ABB-1ACE4707AF68}"/>
                </a:ext>
              </a:extLst>
            </p:cNvPr>
            <p:cNvSpPr txBox="1"/>
            <p:nvPr/>
          </p:nvSpPr>
          <p:spPr>
            <a:xfrm>
              <a:off x="1655676" y="3423456"/>
              <a:ext cx="432048" cy="347582"/>
            </a:xfrm>
            <a:prstGeom prst="rect">
              <a:avLst/>
            </a:prstGeom>
            <a:noFill/>
          </p:spPr>
          <p:txBody>
            <a:bodyPr wrap="square" rtlCol="0">
              <a:spAutoFit/>
            </a:bodyPr>
            <a:lstStyle/>
            <a:p>
              <a:r>
                <a:rPr lang="en-US" sz="3600" dirty="0"/>
                <a:t>R</a:t>
              </a:r>
            </a:p>
          </p:txBody>
        </p:sp>
      </p:grpSp>
      <p:sp>
        <p:nvSpPr>
          <p:cNvPr id="2" name="Slide Number Placeholder 1">
            <a:extLst>
              <a:ext uri="{FF2B5EF4-FFF2-40B4-BE49-F238E27FC236}">
                <a16:creationId xmlns:a16="http://schemas.microsoft.com/office/drawing/2014/main" id="{2F37BCB9-390C-494A-A633-BF8F1DA453C8}"/>
              </a:ext>
            </a:extLst>
          </p:cNvPr>
          <p:cNvSpPr>
            <a:spLocks noGrp="1"/>
          </p:cNvSpPr>
          <p:nvPr>
            <p:ph type="sldNum" sz="quarter" idx="12"/>
          </p:nvPr>
        </p:nvSpPr>
        <p:spPr/>
        <p:txBody>
          <a:bodyPr/>
          <a:lstStyle/>
          <a:p>
            <a:fld id="{8AE1AFEF-CD05-46F5-B211-4842696285F8}" type="slidenum">
              <a:rPr lang="en-US" smtClean="0"/>
              <a:t>1</a:t>
            </a:fld>
            <a:endParaRPr lang="en-US"/>
          </a:p>
        </p:txBody>
      </p:sp>
    </p:spTree>
    <p:extLst>
      <p:ext uri="{BB962C8B-B14F-4D97-AF65-F5344CB8AC3E}">
        <p14:creationId xmlns:p14="http://schemas.microsoft.com/office/powerpoint/2010/main" val="36273467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9">
            <a:extLst>
              <a:ext uri="{FF2B5EF4-FFF2-40B4-BE49-F238E27FC236}">
                <a16:creationId xmlns:a16="http://schemas.microsoft.com/office/drawing/2014/main" id="{B5E7B924-94B6-42D9-9A03-99A91B523AF0}"/>
              </a:ext>
            </a:extLst>
          </p:cNvPr>
          <p:cNvSpPr txBox="1">
            <a:spLocks/>
          </p:cNvSpPr>
          <p:nvPr/>
        </p:nvSpPr>
        <p:spPr>
          <a:xfrm>
            <a:off x="1981200" y="329292"/>
            <a:ext cx="8229600" cy="54354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Connecting Resistors Together</a:t>
            </a:r>
          </a:p>
        </p:txBody>
      </p:sp>
      <p:sp>
        <p:nvSpPr>
          <p:cNvPr id="3" name="TextBox 2">
            <a:extLst>
              <a:ext uri="{FF2B5EF4-FFF2-40B4-BE49-F238E27FC236}">
                <a16:creationId xmlns:a16="http://schemas.microsoft.com/office/drawing/2014/main" id="{5F7A8FDA-DD83-4926-B401-028849FE33DB}"/>
              </a:ext>
            </a:extLst>
          </p:cNvPr>
          <p:cNvSpPr txBox="1"/>
          <p:nvPr/>
        </p:nvSpPr>
        <p:spPr>
          <a:xfrm>
            <a:off x="980834" y="2105962"/>
            <a:ext cx="4655127" cy="523220"/>
          </a:xfrm>
          <a:prstGeom prst="rect">
            <a:avLst/>
          </a:prstGeom>
          <a:noFill/>
        </p:spPr>
        <p:txBody>
          <a:bodyPr wrap="square" rtlCol="0">
            <a:spAutoFit/>
          </a:bodyPr>
          <a:lstStyle/>
          <a:p>
            <a:r>
              <a:rPr lang="en-US" sz="2800" dirty="0"/>
              <a:t>Series Connections:</a:t>
            </a:r>
          </a:p>
        </p:txBody>
      </p:sp>
      <p:sp>
        <p:nvSpPr>
          <p:cNvPr id="4" name="TextBox 3">
            <a:extLst>
              <a:ext uri="{FF2B5EF4-FFF2-40B4-BE49-F238E27FC236}">
                <a16:creationId xmlns:a16="http://schemas.microsoft.com/office/drawing/2014/main" id="{AF38625C-4B27-41E8-BCFC-CF125021051E}"/>
              </a:ext>
            </a:extLst>
          </p:cNvPr>
          <p:cNvSpPr txBox="1"/>
          <p:nvPr/>
        </p:nvSpPr>
        <p:spPr>
          <a:xfrm>
            <a:off x="6705600" y="2105962"/>
            <a:ext cx="3685310" cy="523220"/>
          </a:xfrm>
          <a:prstGeom prst="rect">
            <a:avLst/>
          </a:prstGeom>
          <a:noFill/>
        </p:spPr>
        <p:txBody>
          <a:bodyPr wrap="square" rtlCol="0">
            <a:spAutoFit/>
          </a:bodyPr>
          <a:lstStyle/>
          <a:p>
            <a:r>
              <a:rPr lang="en-US" sz="2800" dirty="0"/>
              <a:t>Parallel Connections:</a:t>
            </a:r>
          </a:p>
        </p:txBody>
      </p:sp>
      <p:grpSp>
        <p:nvGrpSpPr>
          <p:cNvPr id="5" name="Group 4">
            <a:extLst>
              <a:ext uri="{FF2B5EF4-FFF2-40B4-BE49-F238E27FC236}">
                <a16:creationId xmlns:a16="http://schemas.microsoft.com/office/drawing/2014/main" id="{6C960B35-BE4A-4A6A-B79F-A41A90DDA47D}"/>
              </a:ext>
            </a:extLst>
          </p:cNvPr>
          <p:cNvGrpSpPr/>
          <p:nvPr/>
        </p:nvGrpSpPr>
        <p:grpSpPr>
          <a:xfrm>
            <a:off x="1161932" y="2948927"/>
            <a:ext cx="3253086" cy="710063"/>
            <a:chOff x="4750265" y="2051981"/>
            <a:chExt cx="3709350" cy="775683"/>
          </a:xfrm>
        </p:grpSpPr>
        <p:cxnSp>
          <p:nvCxnSpPr>
            <p:cNvPr id="6" name="Straight Connector 5">
              <a:extLst>
                <a:ext uri="{FF2B5EF4-FFF2-40B4-BE49-F238E27FC236}">
                  <a16:creationId xmlns:a16="http://schemas.microsoft.com/office/drawing/2014/main" id="{7C99D32D-9D53-4FF8-BCF6-2007C4B41EA0}"/>
                </a:ext>
              </a:extLst>
            </p:cNvPr>
            <p:cNvCxnSpPr>
              <a:endCxn id="21" idx="6"/>
            </p:cNvCxnSpPr>
            <p:nvPr/>
          </p:nvCxnSpPr>
          <p:spPr>
            <a:xfrm flipV="1">
              <a:off x="6215060" y="2572281"/>
              <a:ext cx="840399" cy="123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CE1D3220-EF3B-46F2-BB7D-29E7080F9E1C}"/>
                </a:ext>
              </a:extLst>
            </p:cNvPr>
            <p:cNvGrpSpPr/>
            <p:nvPr/>
          </p:nvGrpSpPr>
          <p:grpSpPr>
            <a:xfrm>
              <a:off x="4750265" y="2051981"/>
              <a:ext cx="1512168" cy="739707"/>
              <a:chOff x="1259632" y="3373369"/>
              <a:chExt cx="1512168" cy="739707"/>
            </a:xfrm>
          </p:grpSpPr>
          <p:grpSp>
            <p:nvGrpSpPr>
              <p:cNvPr id="22" name="Group 21">
                <a:extLst>
                  <a:ext uri="{FF2B5EF4-FFF2-40B4-BE49-F238E27FC236}">
                    <a16:creationId xmlns:a16="http://schemas.microsoft.com/office/drawing/2014/main" id="{7C7276BA-6C6F-47BE-8ACA-9C0CA9501E20}"/>
                  </a:ext>
                </a:extLst>
              </p:cNvPr>
              <p:cNvGrpSpPr/>
              <p:nvPr/>
            </p:nvGrpSpPr>
            <p:grpSpPr>
              <a:xfrm>
                <a:off x="1259632" y="3681028"/>
                <a:ext cx="1512168" cy="432048"/>
                <a:chOff x="1259632" y="3681028"/>
                <a:chExt cx="1512168" cy="432048"/>
              </a:xfrm>
            </p:grpSpPr>
            <p:cxnSp>
              <p:nvCxnSpPr>
                <p:cNvPr id="24" name="Straight Connector 23">
                  <a:extLst>
                    <a:ext uri="{FF2B5EF4-FFF2-40B4-BE49-F238E27FC236}">
                      <a16:creationId xmlns:a16="http://schemas.microsoft.com/office/drawing/2014/main" id="{FCDFE1B9-B5F7-4A24-9D8A-36E5997BBF9F}"/>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2EB8F07-B37A-49A8-8999-058EB1F1F6A4}"/>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DD3C1ED-CD0A-4068-BA48-533ED1BFFA80}"/>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D6B38AA-4FFA-420D-90F9-8D53745CCDC1}"/>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97182B5-67F3-4915-B2B9-7626EB612DA8}"/>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370B0006-AFEA-4F4B-8730-0B2B3AD2459F}"/>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135FA6A-8A3E-4A3C-94DB-B571F421D6B5}"/>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89D2657-F41F-4CAB-9467-2C000F0A0C25}"/>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FB7B3A1-B447-4952-88B1-EF6BBC1ADA3D}"/>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ED324F18-B1BB-4626-A416-405362DA6861}"/>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E03F7B29-1862-44A9-B2AA-56630BF566BF}"/>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1AC5F9D1-CB9B-4E75-AEBD-125C716C3960}"/>
                  </a:ext>
                </a:extLst>
              </p:cNvPr>
              <p:cNvSpPr txBox="1"/>
              <p:nvPr/>
            </p:nvSpPr>
            <p:spPr>
              <a:xfrm>
                <a:off x="1446778" y="3373369"/>
                <a:ext cx="889199" cy="403463"/>
              </a:xfrm>
              <a:prstGeom prst="rect">
                <a:avLst/>
              </a:prstGeom>
              <a:noFill/>
            </p:spPr>
            <p:txBody>
              <a:bodyPr wrap="square" rtlCol="0">
                <a:spAutoFit/>
              </a:bodyPr>
              <a:lstStyle/>
              <a:p>
                <a:r>
                  <a:rPr lang="en-US" dirty="0"/>
                  <a:t>R1</a:t>
                </a:r>
              </a:p>
            </p:txBody>
          </p:sp>
        </p:grpSp>
        <p:grpSp>
          <p:nvGrpSpPr>
            <p:cNvPr id="8" name="Group 7">
              <a:extLst>
                <a:ext uri="{FF2B5EF4-FFF2-40B4-BE49-F238E27FC236}">
                  <a16:creationId xmlns:a16="http://schemas.microsoft.com/office/drawing/2014/main" id="{855CF407-9BEB-4DB8-B2F5-5B470D293C5C}"/>
                </a:ext>
              </a:extLst>
            </p:cNvPr>
            <p:cNvGrpSpPr/>
            <p:nvPr/>
          </p:nvGrpSpPr>
          <p:grpSpPr>
            <a:xfrm>
              <a:off x="6947447" y="2072822"/>
              <a:ext cx="1512168" cy="754842"/>
              <a:chOff x="1259632" y="3358234"/>
              <a:chExt cx="1512168" cy="754842"/>
            </a:xfrm>
          </p:grpSpPr>
          <p:grpSp>
            <p:nvGrpSpPr>
              <p:cNvPr id="9" name="Group 8">
                <a:extLst>
                  <a:ext uri="{FF2B5EF4-FFF2-40B4-BE49-F238E27FC236}">
                    <a16:creationId xmlns:a16="http://schemas.microsoft.com/office/drawing/2014/main" id="{3FEFFC50-7D78-4CAF-BC05-FBD3A67BAB56}"/>
                  </a:ext>
                </a:extLst>
              </p:cNvPr>
              <p:cNvGrpSpPr/>
              <p:nvPr/>
            </p:nvGrpSpPr>
            <p:grpSpPr>
              <a:xfrm>
                <a:off x="1259632" y="3681028"/>
                <a:ext cx="1512168" cy="432048"/>
                <a:chOff x="1259632" y="3681028"/>
                <a:chExt cx="1512168" cy="432048"/>
              </a:xfrm>
            </p:grpSpPr>
            <p:cxnSp>
              <p:nvCxnSpPr>
                <p:cNvPr id="11" name="Straight Connector 10">
                  <a:extLst>
                    <a:ext uri="{FF2B5EF4-FFF2-40B4-BE49-F238E27FC236}">
                      <a16:creationId xmlns:a16="http://schemas.microsoft.com/office/drawing/2014/main" id="{D8D0EEED-3457-44E4-97BC-0087FF8C2DE2}"/>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983A8B5-3EC5-41FF-AB42-A071C145392C}"/>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6322F3F-96F4-42D2-8032-B235A77DF459}"/>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DC83B44-F209-456E-A402-49C6A4BB4517}"/>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0F34F7C-014A-4451-98E3-8A194511111D}"/>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D50EF3-0019-4A61-8774-0F7493D3BBA0}"/>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372D949-B116-4AC4-927A-6D5A29289DB6}"/>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13F1FF1-A5FA-4AAF-8398-AF7CC2E93886}"/>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072F33-BB89-4B85-ABAC-D3670A80811D}"/>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A2D1D233-2B99-4036-9119-9461D699C4AA}"/>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2741CD00-905D-4FD2-B3AA-92378AA060FE}"/>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C3BA7BAE-B2A5-4691-BD0F-723309E83B81}"/>
                  </a:ext>
                </a:extLst>
              </p:cNvPr>
              <p:cNvSpPr txBox="1"/>
              <p:nvPr/>
            </p:nvSpPr>
            <p:spPr>
              <a:xfrm>
                <a:off x="1509971" y="3358234"/>
                <a:ext cx="698125" cy="403463"/>
              </a:xfrm>
              <a:prstGeom prst="rect">
                <a:avLst/>
              </a:prstGeom>
              <a:noFill/>
            </p:spPr>
            <p:txBody>
              <a:bodyPr wrap="square" rtlCol="0">
                <a:spAutoFit/>
              </a:bodyPr>
              <a:lstStyle/>
              <a:p>
                <a:r>
                  <a:rPr lang="en-US" dirty="0"/>
                  <a:t>R2</a:t>
                </a:r>
              </a:p>
            </p:txBody>
          </p:sp>
        </p:grpSp>
      </p:grpSp>
      <p:grpSp>
        <p:nvGrpSpPr>
          <p:cNvPr id="104" name="Group 103">
            <a:extLst>
              <a:ext uri="{FF2B5EF4-FFF2-40B4-BE49-F238E27FC236}">
                <a16:creationId xmlns:a16="http://schemas.microsoft.com/office/drawing/2014/main" id="{547E6A01-B971-408C-B4D7-6AC1CF9CBF46}"/>
              </a:ext>
            </a:extLst>
          </p:cNvPr>
          <p:cNvGrpSpPr/>
          <p:nvPr/>
        </p:nvGrpSpPr>
        <p:grpSpPr>
          <a:xfrm>
            <a:off x="7783477" y="2660652"/>
            <a:ext cx="1374545" cy="1568167"/>
            <a:chOff x="7783477" y="2660652"/>
            <a:chExt cx="1374545" cy="1568167"/>
          </a:xfrm>
        </p:grpSpPr>
        <p:cxnSp>
          <p:nvCxnSpPr>
            <p:cNvPr id="69" name="Straight Connector 68">
              <a:extLst>
                <a:ext uri="{FF2B5EF4-FFF2-40B4-BE49-F238E27FC236}">
                  <a16:creationId xmlns:a16="http://schemas.microsoft.com/office/drawing/2014/main" id="{2CBBED49-3857-4855-BB40-7887808F7D06}"/>
                </a:ext>
              </a:extLst>
            </p:cNvPr>
            <p:cNvCxnSpPr>
              <a:cxnSpLocks/>
            </p:cNvCxnSpPr>
            <p:nvPr/>
          </p:nvCxnSpPr>
          <p:spPr>
            <a:xfrm flipH="1" flipV="1">
              <a:off x="9124062" y="3172060"/>
              <a:ext cx="5787" cy="800649"/>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B6DD5D9-FFE9-42BA-B9B3-06C287BE0817}"/>
                </a:ext>
              </a:extLst>
            </p:cNvPr>
            <p:cNvCxnSpPr/>
            <p:nvPr/>
          </p:nvCxnSpPr>
          <p:spPr>
            <a:xfrm flipV="1">
              <a:off x="7821853" y="3157118"/>
              <a:ext cx="0" cy="789639"/>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67" name="Group 66">
              <a:extLst>
                <a:ext uri="{FF2B5EF4-FFF2-40B4-BE49-F238E27FC236}">
                  <a16:creationId xmlns:a16="http://schemas.microsoft.com/office/drawing/2014/main" id="{9FFF0B07-0A02-449C-AFF2-8B12D30DCE3B}"/>
                </a:ext>
              </a:extLst>
            </p:cNvPr>
            <p:cNvGrpSpPr/>
            <p:nvPr/>
          </p:nvGrpSpPr>
          <p:grpSpPr>
            <a:xfrm>
              <a:off x="7783477" y="2660652"/>
              <a:ext cx="1368758" cy="681715"/>
              <a:chOff x="1259632" y="3405133"/>
              <a:chExt cx="1512168" cy="707943"/>
            </a:xfrm>
          </p:grpSpPr>
          <p:grpSp>
            <p:nvGrpSpPr>
              <p:cNvPr id="83" name="Group 82">
                <a:extLst>
                  <a:ext uri="{FF2B5EF4-FFF2-40B4-BE49-F238E27FC236}">
                    <a16:creationId xmlns:a16="http://schemas.microsoft.com/office/drawing/2014/main" id="{9B7E901E-D43E-4DAA-BE2C-3EB6286CEC5A}"/>
                  </a:ext>
                </a:extLst>
              </p:cNvPr>
              <p:cNvGrpSpPr/>
              <p:nvPr/>
            </p:nvGrpSpPr>
            <p:grpSpPr>
              <a:xfrm>
                <a:off x="1259632" y="3681028"/>
                <a:ext cx="1512168" cy="432048"/>
                <a:chOff x="1259632" y="3681028"/>
                <a:chExt cx="1512168" cy="432048"/>
              </a:xfrm>
            </p:grpSpPr>
            <p:cxnSp>
              <p:nvCxnSpPr>
                <p:cNvPr id="85" name="Straight Connector 84">
                  <a:extLst>
                    <a:ext uri="{FF2B5EF4-FFF2-40B4-BE49-F238E27FC236}">
                      <a16:creationId xmlns:a16="http://schemas.microsoft.com/office/drawing/2014/main" id="{3CEA7E7D-76E4-4D6C-96CC-58BC5A79A0C5}"/>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5991627-36C5-4209-9EF6-FACF115B14EA}"/>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EE7D130-263C-41EA-81E8-3420E3BE1480}"/>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B8ADD8F1-5F81-48A2-9A11-E76684EFDD89}"/>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A9BA98B-1F9D-4211-987C-266B544B0057}"/>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901E7CCF-EFE3-4615-A590-9599103F37DC}"/>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7ABE19FE-F29B-4D9D-B477-908CEA812CE3}"/>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350E2BD3-2A12-4C04-B64F-6D59F90E9321}"/>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20A655F4-5C80-4A74-BEB3-F80A6436560F}"/>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4" name="Oval 93">
                  <a:extLst>
                    <a:ext uri="{FF2B5EF4-FFF2-40B4-BE49-F238E27FC236}">
                      <a16:creationId xmlns:a16="http://schemas.microsoft.com/office/drawing/2014/main" id="{B27B8CBA-0EF8-4305-BAA2-2B77172E7E91}"/>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159BAB9F-6F89-4EC9-8278-81168861CD32}"/>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Box 83">
                <a:extLst>
                  <a:ext uri="{FF2B5EF4-FFF2-40B4-BE49-F238E27FC236}">
                    <a16:creationId xmlns:a16="http://schemas.microsoft.com/office/drawing/2014/main" id="{8772B543-7CCB-4C7B-9D1B-87DA86C35321}"/>
                  </a:ext>
                </a:extLst>
              </p:cNvPr>
              <p:cNvSpPr txBox="1"/>
              <p:nvPr/>
            </p:nvSpPr>
            <p:spPr>
              <a:xfrm>
                <a:off x="1448744" y="3405133"/>
                <a:ext cx="613757" cy="383542"/>
              </a:xfrm>
              <a:prstGeom prst="rect">
                <a:avLst/>
              </a:prstGeom>
              <a:noFill/>
            </p:spPr>
            <p:txBody>
              <a:bodyPr wrap="square" rtlCol="0">
                <a:spAutoFit/>
              </a:bodyPr>
              <a:lstStyle/>
              <a:p>
                <a:r>
                  <a:rPr lang="en-US" dirty="0"/>
                  <a:t>R1</a:t>
                </a:r>
              </a:p>
            </p:txBody>
          </p:sp>
        </p:grpSp>
        <p:grpSp>
          <p:nvGrpSpPr>
            <p:cNvPr id="68" name="Group 67">
              <a:extLst>
                <a:ext uri="{FF2B5EF4-FFF2-40B4-BE49-F238E27FC236}">
                  <a16:creationId xmlns:a16="http://schemas.microsoft.com/office/drawing/2014/main" id="{6F865477-9685-4198-964A-6666F47330F4}"/>
                </a:ext>
              </a:extLst>
            </p:cNvPr>
            <p:cNvGrpSpPr/>
            <p:nvPr/>
          </p:nvGrpSpPr>
          <p:grpSpPr>
            <a:xfrm>
              <a:off x="7789264" y="3547104"/>
              <a:ext cx="1368758" cy="681715"/>
              <a:chOff x="1259632" y="3405133"/>
              <a:chExt cx="1512168" cy="707943"/>
            </a:xfrm>
          </p:grpSpPr>
          <p:grpSp>
            <p:nvGrpSpPr>
              <p:cNvPr id="70" name="Group 69">
                <a:extLst>
                  <a:ext uri="{FF2B5EF4-FFF2-40B4-BE49-F238E27FC236}">
                    <a16:creationId xmlns:a16="http://schemas.microsoft.com/office/drawing/2014/main" id="{AB5B4586-1D11-4B57-BAB7-4235E2E1A01C}"/>
                  </a:ext>
                </a:extLst>
              </p:cNvPr>
              <p:cNvGrpSpPr/>
              <p:nvPr/>
            </p:nvGrpSpPr>
            <p:grpSpPr>
              <a:xfrm>
                <a:off x="1259632" y="3681028"/>
                <a:ext cx="1512168" cy="432048"/>
                <a:chOff x="1259632" y="3681028"/>
                <a:chExt cx="1512168" cy="432048"/>
              </a:xfrm>
            </p:grpSpPr>
            <p:cxnSp>
              <p:nvCxnSpPr>
                <p:cNvPr id="72" name="Straight Connector 71">
                  <a:extLst>
                    <a:ext uri="{FF2B5EF4-FFF2-40B4-BE49-F238E27FC236}">
                      <a16:creationId xmlns:a16="http://schemas.microsoft.com/office/drawing/2014/main" id="{FD86ED54-5424-4D14-A8E8-E08055DEF7DF}"/>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A488535D-88A2-4C6B-8220-34E680B56A7C}"/>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C10F2E29-F3E5-42B6-9FB6-C9AEBB29109C}"/>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2151A76-14C7-4BDA-BACF-04EC3A03018D}"/>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7E8DE43-5B1F-4C62-B389-83904E81A8A9}"/>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1EE27634-5CA9-41AF-9C85-678FC9690F15}"/>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F350645-CFFB-4756-9BBD-65923D55B75B}"/>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F5A67EBF-3FA3-4B4A-8FF1-FF76332E0C7E}"/>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22E1AF6C-D5AD-40C0-9945-4C3A26AAB9BD}"/>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1" name="Oval 80">
                  <a:extLst>
                    <a:ext uri="{FF2B5EF4-FFF2-40B4-BE49-F238E27FC236}">
                      <a16:creationId xmlns:a16="http://schemas.microsoft.com/office/drawing/2014/main" id="{D93951CF-242D-4BE8-A0B5-5BF8D84DEAB8}"/>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5933FCC3-D0A9-49F6-91E0-9CB93846F8C0}"/>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a:extLst>
                  <a:ext uri="{FF2B5EF4-FFF2-40B4-BE49-F238E27FC236}">
                    <a16:creationId xmlns:a16="http://schemas.microsoft.com/office/drawing/2014/main" id="{8F4D1362-22F7-4B83-9875-FF721E1654E6}"/>
                  </a:ext>
                </a:extLst>
              </p:cNvPr>
              <p:cNvSpPr txBox="1"/>
              <p:nvPr/>
            </p:nvSpPr>
            <p:spPr>
              <a:xfrm>
                <a:off x="1448744" y="3405133"/>
                <a:ext cx="649762" cy="383542"/>
              </a:xfrm>
              <a:prstGeom prst="rect">
                <a:avLst/>
              </a:prstGeom>
              <a:noFill/>
            </p:spPr>
            <p:txBody>
              <a:bodyPr wrap="square" rtlCol="0">
                <a:spAutoFit/>
              </a:bodyPr>
              <a:lstStyle/>
              <a:p>
                <a:r>
                  <a:rPr lang="en-US" dirty="0"/>
                  <a:t>R2</a:t>
                </a:r>
              </a:p>
            </p:txBody>
          </p:sp>
        </p:grpSp>
      </p:grpSp>
      <p:sp>
        <p:nvSpPr>
          <p:cNvPr id="96" name="TextBox 95">
            <a:extLst>
              <a:ext uri="{FF2B5EF4-FFF2-40B4-BE49-F238E27FC236}">
                <a16:creationId xmlns:a16="http://schemas.microsoft.com/office/drawing/2014/main" id="{A074DA5C-295F-4A84-961B-5FED2A481C9E}"/>
              </a:ext>
            </a:extLst>
          </p:cNvPr>
          <p:cNvSpPr txBox="1"/>
          <p:nvPr/>
        </p:nvSpPr>
        <p:spPr>
          <a:xfrm>
            <a:off x="949036" y="1050254"/>
            <a:ext cx="10855037" cy="830997"/>
          </a:xfrm>
          <a:prstGeom prst="rect">
            <a:avLst/>
          </a:prstGeom>
          <a:noFill/>
        </p:spPr>
        <p:txBody>
          <a:bodyPr wrap="square" rtlCol="0">
            <a:spAutoFit/>
          </a:bodyPr>
          <a:lstStyle/>
          <a:p>
            <a:r>
              <a:rPr lang="en-US" sz="2400" dirty="0"/>
              <a:t>While there is a limited number of specific resistors, they can be connected in various configurations to create the resistance that is required for the electrical circuit.</a:t>
            </a:r>
          </a:p>
        </p:txBody>
      </p:sp>
      <p:sp>
        <p:nvSpPr>
          <p:cNvPr id="97" name="Slide Number Placeholder 96">
            <a:extLst>
              <a:ext uri="{FF2B5EF4-FFF2-40B4-BE49-F238E27FC236}">
                <a16:creationId xmlns:a16="http://schemas.microsoft.com/office/drawing/2014/main" id="{7D7EAC56-A6E1-4CB1-8E8B-EB2A0DEFCC2B}"/>
              </a:ext>
            </a:extLst>
          </p:cNvPr>
          <p:cNvSpPr>
            <a:spLocks noGrp="1"/>
          </p:cNvSpPr>
          <p:nvPr>
            <p:ph type="sldNum" sz="quarter" idx="12"/>
          </p:nvPr>
        </p:nvSpPr>
        <p:spPr/>
        <p:txBody>
          <a:bodyPr/>
          <a:lstStyle/>
          <a:p>
            <a:fld id="{8AE1AFEF-CD05-46F5-B211-4842696285F8}" type="slidenum">
              <a:rPr lang="en-US" smtClean="0"/>
              <a:t>10</a:t>
            </a:fld>
            <a:endParaRPr lang="en-US"/>
          </a:p>
        </p:txBody>
      </p:sp>
      <p:sp>
        <p:nvSpPr>
          <p:cNvPr id="98" name="TextBox 97">
            <a:extLst>
              <a:ext uri="{FF2B5EF4-FFF2-40B4-BE49-F238E27FC236}">
                <a16:creationId xmlns:a16="http://schemas.microsoft.com/office/drawing/2014/main" id="{73D5F945-C112-4BAE-8D09-664CF241A0D5}"/>
              </a:ext>
            </a:extLst>
          </p:cNvPr>
          <p:cNvSpPr txBox="1"/>
          <p:nvPr/>
        </p:nvSpPr>
        <p:spPr>
          <a:xfrm>
            <a:off x="6465288" y="4333204"/>
            <a:ext cx="4895438" cy="2092881"/>
          </a:xfrm>
          <a:prstGeom prst="rect">
            <a:avLst/>
          </a:prstGeom>
          <a:noFill/>
        </p:spPr>
        <p:txBody>
          <a:bodyPr wrap="square" rtlCol="0">
            <a:spAutoFit/>
          </a:bodyPr>
          <a:lstStyle/>
          <a:p>
            <a:r>
              <a:rPr lang="en-US" sz="2400" dirty="0"/>
              <a:t>Calculating Total Resistance in </a:t>
            </a:r>
            <a:r>
              <a:rPr lang="en-US" sz="2400" b="1" dirty="0"/>
              <a:t>Parallel</a:t>
            </a:r>
            <a:r>
              <a:rPr lang="en-US" sz="2400" dirty="0"/>
              <a:t> Resistors:</a:t>
            </a:r>
          </a:p>
          <a:p>
            <a:endParaRPr lang="en-US" sz="1000" dirty="0"/>
          </a:p>
          <a:p>
            <a:r>
              <a:rPr lang="en-US" sz="2400" dirty="0">
                <a:solidFill>
                  <a:srgbClr val="FF0000"/>
                </a:solidFill>
              </a:rPr>
              <a:t>  1               1              1               1</a:t>
            </a:r>
          </a:p>
          <a:p>
            <a:r>
              <a:rPr lang="en-US" sz="2400" dirty="0">
                <a:solidFill>
                  <a:srgbClr val="FF0000"/>
                </a:solidFill>
              </a:rPr>
              <a:t>-----    =   ------   +   -------   +   ------</a:t>
            </a:r>
          </a:p>
          <a:p>
            <a:r>
              <a:rPr lang="en-US" sz="2400" dirty="0">
                <a:solidFill>
                  <a:srgbClr val="FF0000"/>
                </a:solidFill>
              </a:rPr>
              <a:t>  R</a:t>
            </a:r>
            <a:r>
              <a:rPr lang="en-US" sz="2400" baseline="-25000" dirty="0">
                <a:solidFill>
                  <a:srgbClr val="FF0000"/>
                </a:solidFill>
              </a:rPr>
              <a:t>t</a:t>
            </a:r>
            <a:r>
              <a:rPr lang="en-US" sz="2400" dirty="0">
                <a:solidFill>
                  <a:srgbClr val="FF0000"/>
                </a:solidFill>
              </a:rPr>
              <a:t>             R</a:t>
            </a:r>
            <a:r>
              <a:rPr lang="en-US" sz="2400" baseline="-25000" dirty="0">
                <a:solidFill>
                  <a:srgbClr val="FF0000"/>
                </a:solidFill>
              </a:rPr>
              <a:t>1</a:t>
            </a:r>
            <a:r>
              <a:rPr lang="en-US" sz="2400" dirty="0">
                <a:solidFill>
                  <a:srgbClr val="FF0000"/>
                </a:solidFill>
              </a:rPr>
              <a:t>             R</a:t>
            </a:r>
            <a:r>
              <a:rPr lang="en-US" sz="2400" baseline="-25000" dirty="0">
                <a:solidFill>
                  <a:srgbClr val="FF0000"/>
                </a:solidFill>
              </a:rPr>
              <a:t>2</a:t>
            </a:r>
            <a:r>
              <a:rPr lang="en-US" sz="2400" dirty="0">
                <a:solidFill>
                  <a:srgbClr val="FF0000"/>
                </a:solidFill>
              </a:rPr>
              <a:t>              R</a:t>
            </a:r>
            <a:r>
              <a:rPr lang="en-US" sz="2400" baseline="-25000" dirty="0">
                <a:solidFill>
                  <a:srgbClr val="FF0000"/>
                </a:solidFill>
              </a:rPr>
              <a:t>n</a:t>
            </a:r>
            <a:r>
              <a:rPr lang="en-US" sz="2400" dirty="0">
                <a:solidFill>
                  <a:srgbClr val="FF0000"/>
                </a:solidFill>
              </a:rPr>
              <a:t> </a:t>
            </a:r>
          </a:p>
        </p:txBody>
      </p:sp>
      <p:sp>
        <p:nvSpPr>
          <p:cNvPr id="99" name="TextBox 98">
            <a:extLst>
              <a:ext uri="{FF2B5EF4-FFF2-40B4-BE49-F238E27FC236}">
                <a16:creationId xmlns:a16="http://schemas.microsoft.com/office/drawing/2014/main" id="{69707D35-17E2-4DA0-B6C3-E98A8CFF23F4}"/>
              </a:ext>
            </a:extLst>
          </p:cNvPr>
          <p:cNvSpPr txBox="1"/>
          <p:nvPr/>
        </p:nvSpPr>
        <p:spPr>
          <a:xfrm>
            <a:off x="980834" y="4332077"/>
            <a:ext cx="4895438" cy="1354217"/>
          </a:xfrm>
          <a:prstGeom prst="rect">
            <a:avLst/>
          </a:prstGeom>
          <a:noFill/>
        </p:spPr>
        <p:txBody>
          <a:bodyPr wrap="square" rtlCol="0">
            <a:spAutoFit/>
          </a:bodyPr>
          <a:lstStyle/>
          <a:p>
            <a:r>
              <a:rPr lang="en-US" sz="2400" dirty="0"/>
              <a:t>Calculating Total Resistance in </a:t>
            </a:r>
            <a:r>
              <a:rPr lang="en-US" sz="2400" b="1" dirty="0"/>
              <a:t>Series</a:t>
            </a:r>
            <a:r>
              <a:rPr lang="en-US" sz="2400" dirty="0"/>
              <a:t> Resistors:</a:t>
            </a:r>
          </a:p>
          <a:p>
            <a:endParaRPr lang="en-US" sz="1000" dirty="0"/>
          </a:p>
          <a:p>
            <a:r>
              <a:rPr lang="en-US" sz="2400" dirty="0">
                <a:solidFill>
                  <a:srgbClr val="FF0000"/>
                </a:solidFill>
              </a:rPr>
              <a:t>R</a:t>
            </a:r>
            <a:r>
              <a:rPr lang="en-US" sz="2400" baseline="-25000" dirty="0">
                <a:solidFill>
                  <a:srgbClr val="FF0000"/>
                </a:solidFill>
              </a:rPr>
              <a:t>t</a:t>
            </a:r>
            <a:r>
              <a:rPr lang="en-US" sz="2400" dirty="0">
                <a:solidFill>
                  <a:srgbClr val="FF0000"/>
                </a:solidFill>
              </a:rPr>
              <a:t>      =      R</a:t>
            </a:r>
            <a:r>
              <a:rPr lang="en-US" sz="2400" baseline="-25000" dirty="0">
                <a:solidFill>
                  <a:srgbClr val="FF0000"/>
                </a:solidFill>
              </a:rPr>
              <a:t>1</a:t>
            </a:r>
            <a:r>
              <a:rPr lang="en-US" sz="2400" dirty="0">
                <a:solidFill>
                  <a:srgbClr val="FF0000"/>
                </a:solidFill>
              </a:rPr>
              <a:t>    +     R</a:t>
            </a:r>
            <a:r>
              <a:rPr lang="en-US" sz="2400" baseline="-25000" dirty="0">
                <a:solidFill>
                  <a:srgbClr val="FF0000"/>
                </a:solidFill>
              </a:rPr>
              <a:t>2</a:t>
            </a:r>
            <a:r>
              <a:rPr lang="en-US" sz="2400" dirty="0">
                <a:solidFill>
                  <a:srgbClr val="FF0000"/>
                </a:solidFill>
              </a:rPr>
              <a:t>   +   R</a:t>
            </a:r>
            <a:r>
              <a:rPr lang="en-US" sz="2400" baseline="-25000" dirty="0">
                <a:solidFill>
                  <a:srgbClr val="FF0000"/>
                </a:solidFill>
              </a:rPr>
              <a:t>n</a:t>
            </a:r>
            <a:r>
              <a:rPr lang="en-US" sz="2400" dirty="0">
                <a:solidFill>
                  <a:srgbClr val="FF0000"/>
                </a:solidFill>
              </a:rPr>
              <a:t> </a:t>
            </a:r>
          </a:p>
        </p:txBody>
      </p:sp>
    </p:spTree>
    <p:extLst>
      <p:ext uri="{BB962C8B-B14F-4D97-AF65-F5344CB8AC3E}">
        <p14:creationId xmlns:p14="http://schemas.microsoft.com/office/powerpoint/2010/main" val="12766843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FFD231FD-D162-4491-9C77-41B20626F36C}"/>
              </a:ext>
            </a:extLst>
          </p:cNvPr>
          <p:cNvGrpSpPr/>
          <p:nvPr/>
        </p:nvGrpSpPr>
        <p:grpSpPr>
          <a:xfrm>
            <a:off x="2386650" y="1865787"/>
            <a:ext cx="3709350" cy="715143"/>
            <a:chOff x="4750265" y="2112521"/>
            <a:chExt cx="3709350" cy="715143"/>
          </a:xfrm>
        </p:grpSpPr>
        <p:cxnSp>
          <p:nvCxnSpPr>
            <p:cNvPr id="2" name="Straight Connector 1">
              <a:extLst>
                <a:ext uri="{FF2B5EF4-FFF2-40B4-BE49-F238E27FC236}">
                  <a16:creationId xmlns:a16="http://schemas.microsoft.com/office/drawing/2014/main" id="{6F0E9389-F5DF-483B-8AB9-DB96DF4B9518}"/>
                </a:ext>
              </a:extLst>
            </p:cNvPr>
            <p:cNvCxnSpPr>
              <a:endCxn id="30" idx="6"/>
            </p:cNvCxnSpPr>
            <p:nvPr/>
          </p:nvCxnSpPr>
          <p:spPr>
            <a:xfrm flipV="1">
              <a:off x="6215060" y="2572281"/>
              <a:ext cx="840399" cy="123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F6343FBE-8BBE-4E1E-B1FE-4ABDEE6D58FC}"/>
                </a:ext>
              </a:extLst>
            </p:cNvPr>
            <p:cNvGrpSpPr/>
            <p:nvPr/>
          </p:nvGrpSpPr>
          <p:grpSpPr>
            <a:xfrm>
              <a:off x="4750265" y="2112521"/>
              <a:ext cx="1512168" cy="679167"/>
              <a:chOff x="1259632" y="3433909"/>
              <a:chExt cx="1512168" cy="679167"/>
            </a:xfrm>
          </p:grpSpPr>
          <p:grpSp>
            <p:nvGrpSpPr>
              <p:cNvPr id="4" name="Group 3">
                <a:extLst>
                  <a:ext uri="{FF2B5EF4-FFF2-40B4-BE49-F238E27FC236}">
                    <a16:creationId xmlns:a16="http://schemas.microsoft.com/office/drawing/2014/main" id="{6840632C-CECD-41F8-AC76-240B2E58C17C}"/>
                  </a:ext>
                </a:extLst>
              </p:cNvPr>
              <p:cNvGrpSpPr/>
              <p:nvPr/>
            </p:nvGrpSpPr>
            <p:grpSpPr>
              <a:xfrm>
                <a:off x="1259632" y="3681028"/>
                <a:ext cx="1512168" cy="432048"/>
                <a:chOff x="1259632" y="3681028"/>
                <a:chExt cx="1512168" cy="432048"/>
              </a:xfrm>
            </p:grpSpPr>
            <p:cxnSp>
              <p:nvCxnSpPr>
                <p:cNvPr id="6" name="Straight Connector 5">
                  <a:extLst>
                    <a:ext uri="{FF2B5EF4-FFF2-40B4-BE49-F238E27FC236}">
                      <a16:creationId xmlns:a16="http://schemas.microsoft.com/office/drawing/2014/main" id="{2AFB217E-F1B6-4A69-B8FB-AD7FFE842488}"/>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D28AC09-1558-4E96-934A-FB65A322B34D}"/>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7A49734-024A-482A-8451-D5BB0DEA8A13}"/>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328F845-3FB9-4333-8816-35151EB75097}"/>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A182D56-97C1-4304-A14B-D17368077714}"/>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3CA86FC-14BB-4008-9536-BEF796E06F86}"/>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75A63E4-4E0F-4AF4-BFE1-9125AD8B4526}"/>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49A0A1F-3586-401F-8875-1454D6428029}"/>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B4722B4-F6F6-4F6F-B728-D00E6A16C5FF}"/>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35970BBF-EBDF-4607-98B5-4D6347B517D1}"/>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1278282-CEA7-444A-8599-D78C51C67844}"/>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id="{DF35B787-EBDF-4C7E-AD50-35BBC14E244B}"/>
                  </a:ext>
                </a:extLst>
              </p:cNvPr>
              <p:cNvSpPr txBox="1"/>
              <p:nvPr/>
            </p:nvSpPr>
            <p:spPr>
              <a:xfrm>
                <a:off x="1509970" y="3433909"/>
                <a:ext cx="432048" cy="369332"/>
              </a:xfrm>
              <a:prstGeom prst="rect">
                <a:avLst/>
              </a:prstGeom>
              <a:noFill/>
            </p:spPr>
            <p:txBody>
              <a:bodyPr wrap="square" rtlCol="0">
                <a:spAutoFit/>
              </a:bodyPr>
              <a:lstStyle/>
              <a:p>
                <a:r>
                  <a:rPr lang="en-US" dirty="0"/>
                  <a:t>R1</a:t>
                </a:r>
              </a:p>
            </p:txBody>
          </p:sp>
        </p:grpSp>
        <p:grpSp>
          <p:nvGrpSpPr>
            <p:cNvPr id="17" name="Group 16">
              <a:extLst>
                <a:ext uri="{FF2B5EF4-FFF2-40B4-BE49-F238E27FC236}">
                  <a16:creationId xmlns:a16="http://schemas.microsoft.com/office/drawing/2014/main" id="{1059263C-967D-405E-8BB0-0FFB02BD8A32}"/>
                </a:ext>
              </a:extLst>
            </p:cNvPr>
            <p:cNvGrpSpPr/>
            <p:nvPr/>
          </p:nvGrpSpPr>
          <p:grpSpPr>
            <a:xfrm>
              <a:off x="6947447" y="2148497"/>
              <a:ext cx="1512168" cy="679167"/>
              <a:chOff x="1259632" y="3433909"/>
              <a:chExt cx="1512168" cy="679167"/>
            </a:xfrm>
          </p:grpSpPr>
          <p:grpSp>
            <p:nvGrpSpPr>
              <p:cNvPr id="18" name="Group 17">
                <a:extLst>
                  <a:ext uri="{FF2B5EF4-FFF2-40B4-BE49-F238E27FC236}">
                    <a16:creationId xmlns:a16="http://schemas.microsoft.com/office/drawing/2014/main" id="{962A1052-60EE-4A65-92BB-434261864C29}"/>
                  </a:ext>
                </a:extLst>
              </p:cNvPr>
              <p:cNvGrpSpPr/>
              <p:nvPr/>
            </p:nvGrpSpPr>
            <p:grpSpPr>
              <a:xfrm>
                <a:off x="1259632" y="3681028"/>
                <a:ext cx="1512168" cy="432048"/>
                <a:chOff x="1259632" y="3681028"/>
                <a:chExt cx="1512168" cy="432048"/>
              </a:xfrm>
            </p:grpSpPr>
            <p:cxnSp>
              <p:nvCxnSpPr>
                <p:cNvPr id="20" name="Straight Connector 19">
                  <a:extLst>
                    <a:ext uri="{FF2B5EF4-FFF2-40B4-BE49-F238E27FC236}">
                      <a16:creationId xmlns:a16="http://schemas.microsoft.com/office/drawing/2014/main" id="{5B632868-18F4-4DCB-8548-54FC21AFAB42}"/>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B1997F3-25EE-4B12-853A-874C0EE74CC5}"/>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3E1D8BC-0632-4AA8-AFFA-B82A978AE60B}"/>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48D2465-D115-4F0D-91A7-D69DE94A9C36}"/>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4F8636B-0976-4FDA-A27C-1AE411F0B94C}"/>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0840415-70DB-47DB-BAC4-9B7F36B8D298}"/>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80C91A9-075C-4C46-9B7D-EDE999E22B47}"/>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C2A5EBE-C855-4744-84DD-F00ED4FED1C7}"/>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6219B73-7507-4C91-8259-2E41F5B6786F}"/>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D75E2356-F72E-4A40-99D2-EA0CD5E19653}"/>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329D4507-2C7D-4C1B-82F3-E76083219DA8}"/>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A3444F5E-B07B-422D-8525-DD8D990D09B0}"/>
                  </a:ext>
                </a:extLst>
              </p:cNvPr>
              <p:cNvSpPr txBox="1"/>
              <p:nvPr/>
            </p:nvSpPr>
            <p:spPr>
              <a:xfrm>
                <a:off x="1509970" y="3433909"/>
                <a:ext cx="432048" cy="369332"/>
              </a:xfrm>
              <a:prstGeom prst="rect">
                <a:avLst/>
              </a:prstGeom>
              <a:noFill/>
            </p:spPr>
            <p:txBody>
              <a:bodyPr wrap="square" rtlCol="0">
                <a:spAutoFit/>
              </a:bodyPr>
              <a:lstStyle/>
              <a:p>
                <a:r>
                  <a:rPr lang="en-US" dirty="0"/>
                  <a:t>R2</a:t>
                </a:r>
              </a:p>
            </p:txBody>
          </p:sp>
        </p:grpSp>
      </p:grpSp>
      <p:sp>
        <p:nvSpPr>
          <p:cNvPr id="31" name="TextBox 30">
            <a:extLst>
              <a:ext uri="{FF2B5EF4-FFF2-40B4-BE49-F238E27FC236}">
                <a16:creationId xmlns:a16="http://schemas.microsoft.com/office/drawing/2014/main" id="{5426B9E9-CED9-4DFE-9A52-4459871F9B92}"/>
              </a:ext>
            </a:extLst>
          </p:cNvPr>
          <p:cNvSpPr txBox="1"/>
          <p:nvPr/>
        </p:nvSpPr>
        <p:spPr>
          <a:xfrm>
            <a:off x="6649797" y="1777777"/>
            <a:ext cx="3357447" cy="523220"/>
          </a:xfrm>
          <a:prstGeom prst="rect">
            <a:avLst/>
          </a:prstGeom>
          <a:noFill/>
        </p:spPr>
        <p:txBody>
          <a:bodyPr wrap="square" rtlCol="0">
            <a:spAutoFit/>
          </a:bodyPr>
          <a:lstStyle/>
          <a:p>
            <a:r>
              <a:rPr lang="en-US" sz="2800" dirty="0"/>
              <a:t>R1   =   1,000  Ohms</a:t>
            </a:r>
          </a:p>
        </p:txBody>
      </p:sp>
      <p:sp>
        <p:nvSpPr>
          <p:cNvPr id="32" name="TextBox 31">
            <a:extLst>
              <a:ext uri="{FF2B5EF4-FFF2-40B4-BE49-F238E27FC236}">
                <a16:creationId xmlns:a16="http://schemas.microsoft.com/office/drawing/2014/main" id="{72872BA8-B9BD-4E90-9199-2C7AAED2E09A}"/>
              </a:ext>
            </a:extLst>
          </p:cNvPr>
          <p:cNvSpPr txBox="1"/>
          <p:nvPr/>
        </p:nvSpPr>
        <p:spPr>
          <a:xfrm>
            <a:off x="6613793" y="2493373"/>
            <a:ext cx="3357447" cy="523220"/>
          </a:xfrm>
          <a:prstGeom prst="rect">
            <a:avLst/>
          </a:prstGeom>
          <a:noFill/>
        </p:spPr>
        <p:txBody>
          <a:bodyPr wrap="square" rtlCol="0">
            <a:spAutoFit/>
          </a:bodyPr>
          <a:lstStyle/>
          <a:p>
            <a:r>
              <a:rPr lang="en-US" sz="2800" dirty="0"/>
              <a:t>R2   =   3,000  Ohms</a:t>
            </a:r>
          </a:p>
        </p:txBody>
      </p:sp>
      <p:sp>
        <p:nvSpPr>
          <p:cNvPr id="33" name="TextBox 32">
            <a:extLst>
              <a:ext uri="{FF2B5EF4-FFF2-40B4-BE49-F238E27FC236}">
                <a16:creationId xmlns:a16="http://schemas.microsoft.com/office/drawing/2014/main" id="{2A6DE8A7-7FCB-4E53-B119-98FE1B223C3E}"/>
              </a:ext>
            </a:extLst>
          </p:cNvPr>
          <p:cNvSpPr txBox="1"/>
          <p:nvPr/>
        </p:nvSpPr>
        <p:spPr>
          <a:xfrm>
            <a:off x="1981200" y="3889484"/>
            <a:ext cx="8769928" cy="523220"/>
          </a:xfrm>
          <a:prstGeom prst="rect">
            <a:avLst/>
          </a:prstGeom>
          <a:noFill/>
        </p:spPr>
        <p:txBody>
          <a:bodyPr wrap="square" rtlCol="0">
            <a:spAutoFit/>
          </a:bodyPr>
          <a:lstStyle/>
          <a:p>
            <a:r>
              <a:rPr lang="en-US" sz="2800" dirty="0"/>
              <a:t>R</a:t>
            </a:r>
            <a:r>
              <a:rPr lang="en-US" sz="2800" baseline="-25000" dirty="0"/>
              <a:t>Total</a:t>
            </a:r>
            <a:r>
              <a:rPr lang="en-US" sz="2800" dirty="0"/>
              <a:t>   =   1,000  Ohms   +   3,000  Ohms   =   4,000  Ohms</a:t>
            </a:r>
          </a:p>
        </p:txBody>
      </p:sp>
      <p:sp>
        <p:nvSpPr>
          <p:cNvPr id="35" name="Title 49">
            <a:extLst>
              <a:ext uri="{FF2B5EF4-FFF2-40B4-BE49-F238E27FC236}">
                <a16:creationId xmlns:a16="http://schemas.microsoft.com/office/drawing/2014/main" id="{3CD5E71A-5A7F-49F6-9B36-90EB8D29170F}"/>
              </a:ext>
            </a:extLst>
          </p:cNvPr>
          <p:cNvSpPr txBox="1">
            <a:spLocks/>
          </p:cNvSpPr>
          <p:nvPr/>
        </p:nvSpPr>
        <p:spPr>
          <a:xfrm>
            <a:off x="1981200" y="310903"/>
            <a:ext cx="8229600" cy="70609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t>Calculating Total Resistance – Series Example</a:t>
            </a:r>
          </a:p>
        </p:txBody>
      </p:sp>
      <p:sp>
        <p:nvSpPr>
          <p:cNvPr id="36" name="Slide Number Placeholder 35">
            <a:extLst>
              <a:ext uri="{FF2B5EF4-FFF2-40B4-BE49-F238E27FC236}">
                <a16:creationId xmlns:a16="http://schemas.microsoft.com/office/drawing/2014/main" id="{4F9879BF-9F47-4A6B-A435-0A4B16C37034}"/>
              </a:ext>
            </a:extLst>
          </p:cNvPr>
          <p:cNvSpPr>
            <a:spLocks noGrp="1"/>
          </p:cNvSpPr>
          <p:nvPr>
            <p:ph type="sldNum" sz="quarter" idx="12"/>
          </p:nvPr>
        </p:nvSpPr>
        <p:spPr/>
        <p:txBody>
          <a:bodyPr/>
          <a:lstStyle/>
          <a:p>
            <a:fld id="{8AE1AFEF-CD05-46F5-B211-4842696285F8}" type="slidenum">
              <a:rPr lang="en-US" smtClean="0"/>
              <a:t>11</a:t>
            </a:fld>
            <a:endParaRPr lang="en-US"/>
          </a:p>
        </p:txBody>
      </p:sp>
    </p:spTree>
    <p:extLst>
      <p:ext uri="{BB962C8B-B14F-4D97-AF65-F5344CB8AC3E}">
        <p14:creationId xmlns:p14="http://schemas.microsoft.com/office/powerpoint/2010/main" val="496248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0B4AAB2A-AC1E-4CCF-917E-44653DF74B4A}"/>
              </a:ext>
            </a:extLst>
          </p:cNvPr>
          <p:cNvSpPr txBox="1"/>
          <p:nvPr/>
        </p:nvSpPr>
        <p:spPr>
          <a:xfrm>
            <a:off x="5590111" y="1548966"/>
            <a:ext cx="3341979" cy="523220"/>
          </a:xfrm>
          <a:prstGeom prst="rect">
            <a:avLst/>
          </a:prstGeom>
          <a:noFill/>
        </p:spPr>
        <p:txBody>
          <a:bodyPr wrap="square" rtlCol="0">
            <a:spAutoFit/>
          </a:bodyPr>
          <a:lstStyle/>
          <a:p>
            <a:r>
              <a:rPr lang="en-US" sz="2800" dirty="0"/>
              <a:t>R1   =   1,000  Ohms</a:t>
            </a:r>
          </a:p>
        </p:txBody>
      </p:sp>
      <p:sp>
        <p:nvSpPr>
          <p:cNvPr id="32" name="TextBox 31">
            <a:extLst>
              <a:ext uri="{FF2B5EF4-FFF2-40B4-BE49-F238E27FC236}">
                <a16:creationId xmlns:a16="http://schemas.microsoft.com/office/drawing/2014/main" id="{84FB3471-5704-49F1-AA06-69C91A1E655A}"/>
              </a:ext>
            </a:extLst>
          </p:cNvPr>
          <p:cNvSpPr txBox="1"/>
          <p:nvPr/>
        </p:nvSpPr>
        <p:spPr>
          <a:xfrm>
            <a:off x="5590111" y="2161034"/>
            <a:ext cx="3341979" cy="523220"/>
          </a:xfrm>
          <a:prstGeom prst="rect">
            <a:avLst/>
          </a:prstGeom>
          <a:noFill/>
        </p:spPr>
        <p:txBody>
          <a:bodyPr wrap="square" rtlCol="0">
            <a:spAutoFit/>
          </a:bodyPr>
          <a:lstStyle/>
          <a:p>
            <a:r>
              <a:rPr lang="en-US" sz="2800" dirty="0"/>
              <a:t>R2   =   3,000  Ohms</a:t>
            </a:r>
          </a:p>
        </p:txBody>
      </p:sp>
      <p:grpSp>
        <p:nvGrpSpPr>
          <p:cNvPr id="43" name="Group 42">
            <a:extLst>
              <a:ext uri="{FF2B5EF4-FFF2-40B4-BE49-F238E27FC236}">
                <a16:creationId xmlns:a16="http://schemas.microsoft.com/office/drawing/2014/main" id="{16726A89-A850-408D-B5B4-99303BB0F123}"/>
              </a:ext>
            </a:extLst>
          </p:cNvPr>
          <p:cNvGrpSpPr/>
          <p:nvPr/>
        </p:nvGrpSpPr>
        <p:grpSpPr>
          <a:xfrm>
            <a:off x="3155633" y="1188189"/>
            <a:ext cx="1518561" cy="1599724"/>
            <a:chOff x="3155633" y="1188189"/>
            <a:chExt cx="1518561" cy="1599724"/>
          </a:xfrm>
        </p:grpSpPr>
        <p:cxnSp>
          <p:nvCxnSpPr>
            <p:cNvPr id="34" name="Straight Connector 33">
              <a:extLst>
                <a:ext uri="{FF2B5EF4-FFF2-40B4-BE49-F238E27FC236}">
                  <a16:creationId xmlns:a16="http://schemas.microsoft.com/office/drawing/2014/main" id="{9AAD1181-BF66-463A-8855-0AA4514185A1}"/>
                </a:ext>
              </a:extLst>
            </p:cNvPr>
            <p:cNvCxnSpPr>
              <a:cxnSpLocks/>
              <a:endCxn id="15" idx="4"/>
            </p:cNvCxnSpPr>
            <p:nvPr/>
          </p:nvCxnSpPr>
          <p:spPr>
            <a:xfrm flipH="1" flipV="1">
              <a:off x="4613795" y="1723340"/>
              <a:ext cx="4210" cy="9021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 name="Straight Connector 1">
              <a:extLst>
                <a:ext uri="{FF2B5EF4-FFF2-40B4-BE49-F238E27FC236}">
                  <a16:creationId xmlns:a16="http://schemas.microsoft.com/office/drawing/2014/main" id="{6C6439B8-06DF-4AE9-9E59-4D0AC12045B5}"/>
                </a:ext>
              </a:extLst>
            </p:cNvPr>
            <p:cNvCxnSpPr/>
            <p:nvPr/>
          </p:nvCxnSpPr>
          <p:spPr>
            <a:xfrm flipV="1">
              <a:off x="3198030" y="1674980"/>
              <a:ext cx="0" cy="820019"/>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0201622F-C642-43EC-B167-599EAB1AD014}"/>
                </a:ext>
              </a:extLst>
            </p:cNvPr>
            <p:cNvGrpSpPr/>
            <p:nvPr/>
          </p:nvGrpSpPr>
          <p:grpSpPr>
            <a:xfrm>
              <a:off x="3155633" y="1188189"/>
              <a:ext cx="1512168" cy="679167"/>
              <a:chOff x="1259632" y="3433909"/>
              <a:chExt cx="1512168" cy="679167"/>
            </a:xfrm>
          </p:grpSpPr>
          <p:grpSp>
            <p:nvGrpSpPr>
              <p:cNvPr id="4" name="Group 3">
                <a:extLst>
                  <a:ext uri="{FF2B5EF4-FFF2-40B4-BE49-F238E27FC236}">
                    <a16:creationId xmlns:a16="http://schemas.microsoft.com/office/drawing/2014/main" id="{42E92682-7481-43D8-B684-EB87E111425F}"/>
                  </a:ext>
                </a:extLst>
              </p:cNvPr>
              <p:cNvGrpSpPr/>
              <p:nvPr/>
            </p:nvGrpSpPr>
            <p:grpSpPr>
              <a:xfrm>
                <a:off x="1259632" y="3681028"/>
                <a:ext cx="1512168" cy="432048"/>
                <a:chOff x="1259632" y="3681028"/>
                <a:chExt cx="1512168" cy="432048"/>
              </a:xfrm>
            </p:grpSpPr>
            <p:cxnSp>
              <p:nvCxnSpPr>
                <p:cNvPr id="6" name="Straight Connector 5">
                  <a:extLst>
                    <a:ext uri="{FF2B5EF4-FFF2-40B4-BE49-F238E27FC236}">
                      <a16:creationId xmlns:a16="http://schemas.microsoft.com/office/drawing/2014/main" id="{EE3D4EF1-F7C1-4D11-BD6A-DFE932475A68}"/>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FF46D93-D3A0-4CAB-B383-45510C7329BF}"/>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B2EDC43-28D0-4CF6-B029-73ADDB5D0331}"/>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CF7451A-9F2B-4A2E-AB23-FA1F0629D81E}"/>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1D77EC5-8AFD-4809-A4DF-86969C16DEF2}"/>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D9D34E4-D5A9-40D0-84D6-847CAC5CBF69}"/>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FAE1CA4-5559-4362-9DE2-8B7D6DCDB1A2}"/>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B1151DC-F37F-4FD9-9F39-1AAA96D9995E}"/>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EC53534-8B1D-4D59-8C5F-BCFB885B859B}"/>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6EBC35DF-74E1-459F-B186-C66F173D5B5D}"/>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BC6B38F-BA6A-4D5D-A18E-FAB090C414A3}"/>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id="{5E364475-500B-41FF-A473-C4C79BA4FA73}"/>
                  </a:ext>
                </a:extLst>
              </p:cNvPr>
              <p:cNvSpPr txBox="1"/>
              <p:nvPr/>
            </p:nvSpPr>
            <p:spPr>
              <a:xfrm>
                <a:off x="1509970" y="3433909"/>
                <a:ext cx="432048" cy="369332"/>
              </a:xfrm>
              <a:prstGeom prst="rect">
                <a:avLst/>
              </a:prstGeom>
              <a:noFill/>
            </p:spPr>
            <p:txBody>
              <a:bodyPr wrap="square" rtlCol="0">
                <a:spAutoFit/>
              </a:bodyPr>
              <a:lstStyle/>
              <a:p>
                <a:r>
                  <a:rPr lang="en-US" dirty="0"/>
                  <a:t>R1</a:t>
                </a:r>
              </a:p>
            </p:txBody>
          </p:sp>
        </p:grpSp>
        <p:grpSp>
          <p:nvGrpSpPr>
            <p:cNvPr id="17" name="Group 16">
              <a:extLst>
                <a:ext uri="{FF2B5EF4-FFF2-40B4-BE49-F238E27FC236}">
                  <a16:creationId xmlns:a16="http://schemas.microsoft.com/office/drawing/2014/main" id="{10E0D130-19F7-4529-9B93-372170690434}"/>
                </a:ext>
              </a:extLst>
            </p:cNvPr>
            <p:cNvGrpSpPr/>
            <p:nvPr/>
          </p:nvGrpSpPr>
          <p:grpSpPr>
            <a:xfrm>
              <a:off x="3162026" y="2108746"/>
              <a:ext cx="1512168" cy="679167"/>
              <a:chOff x="1259632" y="3433909"/>
              <a:chExt cx="1512168" cy="679167"/>
            </a:xfrm>
          </p:grpSpPr>
          <p:grpSp>
            <p:nvGrpSpPr>
              <p:cNvPr id="18" name="Group 17">
                <a:extLst>
                  <a:ext uri="{FF2B5EF4-FFF2-40B4-BE49-F238E27FC236}">
                    <a16:creationId xmlns:a16="http://schemas.microsoft.com/office/drawing/2014/main" id="{C90F2E2F-2962-4303-8BE6-913C734F2906}"/>
                  </a:ext>
                </a:extLst>
              </p:cNvPr>
              <p:cNvGrpSpPr/>
              <p:nvPr/>
            </p:nvGrpSpPr>
            <p:grpSpPr>
              <a:xfrm>
                <a:off x="1259632" y="3681028"/>
                <a:ext cx="1512168" cy="432048"/>
                <a:chOff x="1259632" y="3681028"/>
                <a:chExt cx="1512168" cy="432048"/>
              </a:xfrm>
            </p:grpSpPr>
            <p:cxnSp>
              <p:nvCxnSpPr>
                <p:cNvPr id="20" name="Straight Connector 19">
                  <a:extLst>
                    <a:ext uri="{FF2B5EF4-FFF2-40B4-BE49-F238E27FC236}">
                      <a16:creationId xmlns:a16="http://schemas.microsoft.com/office/drawing/2014/main" id="{FA3362D8-F305-42A5-939E-65D20A10B1F8}"/>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97D7A21-4F56-48AE-B0D6-1A7BA07942BD}"/>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1A05ADA-7C2D-45E6-88FA-72605F1AB06C}"/>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01AC0AD-E6A5-49BB-B802-BF4268A585E3}"/>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2FCA194-12EF-4A26-8E4D-0739D0D52A05}"/>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D35FF30-8DF3-441E-939B-7EDB553A885F}"/>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43487E7-C00F-44BD-8AB1-EFF7D2662B88}"/>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EAF65E9-09B7-42A8-9A52-E0AEAC07BD9D}"/>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EB1DCBF-8B7C-49B2-88B3-0CAEF9CFE485}"/>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068628A4-B5D5-4AC0-B938-352D6EF628AD}"/>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D62C1F2A-1839-436F-A47C-3F7CAFF969F6}"/>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442540C3-E72B-45FF-B61F-126747FAA8C6}"/>
                  </a:ext>
                </a:extLst>
              </p:cNvPr>
              <p:cNvSpPr txBox="1"/>
              <p:nvPr/>
            </p:nvSpPr>
            <p:spPr>
              <a:xfrm>
                <a:off x="1509970" y="3433909"/>
                <a:ext cx="432048" cy="369332"/>
              </a:xfrm>
              <a:prstGeom prst="rect">
                <a:avLst/>
              </a:prstGeom>
              <a:noFill/>
            </p:spPr>
            <p:txBody>
              <a:bodyPr wrap="square" rtlCol="0">
                <a:spAutoFit/>
              </a:bodyPr>
              <a:lstStyle/>
              <a:p>
                <a:r>
                  <a:rPr lang="en-US" dirty="0"/>
                  <a:t>R2</a:t>
                </a:r>
              </a:p>
            </p:txBody>
          </p:sp>
        </p:grpSp>
      </p:grpSp>
      <p:sp>
        <p:nvSpPr>
          <p:cNvPr id="35" name="TextBox 34">
            <a:extLst>
              <a:ext uri="{FF2B5EF4-FFF2-40B4-BE49-F238E27FC236}">
                <a16:creationId xmlns:a16="http://schemas.microsoft.com/office/drawing/2014/main" id="{41C1524A-27A7-4A19-A97B-F9048ED32321}"/>
              </a:ext>
            </a:extLst>
          </p:cNvPr>
          <p:cNvSpPr txBox="1"/>
          <p:nvPr/>
        </p:nvSpPr>
        <p:spPr>
          <a:xfrm>
            <a:off x="618771" y="3257352"/>
            <a:ext cx="11257768" cy="2677656"/>
          </a:xfrm>
          <a:prstGeom prst="rect">
            <a:avLst/>
          </a:prstGeom>
          <a:noFill/>
        </p:spPr>
        <p:txBody>
          <a:bodyPr wrap="square" rtlCol="0">
            <a:spAutoFit/>
          </a:bodyPr>
          <a:lstStyle/>
          <a:p>
            <a:r>
              <a:rPr lang="en-US" sz="2400" dirty="0">
                <a:solidFill>
                  <a:srgbClr val="FF0000"/>
                </a:solidFill>
              </a:rPr>
              <a:t>  </a:t>
            </a:r>
            <a:r>
              <a:rPr lang="en-US" sz="2400" dirty="0"/>
              <a:t>1              1            1                    1                          1                              3                          1      </a:t>
            </a:r>
          </a:p>
          <a:p>
            <a:r>
              <a:rPr lang="en-US" sz="2400" dirty="0"/>
              <a:t>-----   =   ------  +  ------   =   ---------------   +   --------------     =     ---------------   +   -------------- </a:t>
            </a:r>
          </a:p>
          <a:p>
            <a:r>
              <a:rPr lang="en-US" sz="2400" dirty="0"/>
              <a:t>  R</a:t>
            </a:r>
            <a:r>
              <a:rPr lang="en-US" sz="2400" baseline="-25000" dirty="0"/>
              <a:t>t</a:t>
            </a:r>
            <a:r>
              <a:rPr lang="en-US" sz="2400" dirty="0"/>
              <a:t>            R</a:t>
            </a:r>
            <a:r>
              <a:rPr lang="en-US" sz="2400" baseline="-25000" dirty="0"/>
              <a:t>1</a:t>
            </a:r>
            <a:r>
              <a:rPr lang="en-US" sz="2400" dirty="0"/>
              <a:t>           R</a:t>
            </a:r>
            <a:r>
              <a:rPr lang="en-US" sz="2400" baseline="-25000" dirty="0"/>
              <a:t>2</a:t>
            </a:r>
            <a:r>
              <a:rPr lang="en-US" sz="2400" dirty="0"/>
              <a:t>          1,000 Ohm        3,000 Ohm            3,000 Ohm         3,000 Ohm      </a:t>
            </a:r>
          </a:p>
          <a:p>
            <a:endParaRPr lang="en-US" sz="2400" dirty="0"/>
          </a:p>
          <a:p>
            <a:r>
              <a:rPr lang="en-US" sz="2400" dirty="0"/>
              <a:t>  1                   4</a:t>
            </a:r>
          </a:p>
          <a:p>
            <a:r>
              <a:rPr lang="en-US" sz="2400" dirty="0"/>
              <a:t>-----   =   ---------------   =   0.00133      But we need to invert to get R</a:t>
            </a:r>
            <a:r>
              <a:rPr lang="en-US" sz="2400" baseline="-25000" dirty="0"/>
              <a:t>t</a:t>
            </a:r>
            <a:r>
              <a:rPr lang="en-US" sz="2400" dirty="0"/>
              <a:t>   =   </a:t>
            </a:r>
            <a:r>
              <a:rPr lang="en-US" sz="2400" b="1" dirty="0"/>
              <a:t>752 Ohms </a:t>
            </a:r>
          </a:p>
          <a:p>
            <a:r>
              <a:rPr lang="en-US" sz="2400" dirty="0"/>
              <a:t>  </a:t>
            </a:r>
            <a:r>
              <a:rPr lang="en-US" sz="2400" dirty="0" err="1"/>
              <a:t>R</a:t>
            </a:r>
            <a:r>
              <a:rPr lang="en-US" sz="2400" baseline="-25000" dirty="0" err="1"/>
              <a:t>t</a:t>
            </a:r>
            <a:r>
              <a:rPr lang="en-US" sz="2400" dirty="0"/>
              <a:t>          3,000 Ohm</a:t>
            </a:r>
          </a:p>
        </p:txBody>
      </p:sp>
      <p:sp>
        <p:nvSpPr>
          <p:cNvPr id="40" name="Slide Number Placeholder 39">
            <a:extLst>
              <a:ext uri="{FF2B5EF4-FFF2-40B4-BE49-F238E27FC236}">
                <a16:creationId xmlns:a16="http://schemas.microsoft.com/office/drawing/2014/main" id="{A2C29E06-00B8-4A50-97D0-4BA2E92EAA58}"/>
              </a:ext>
            </a:extLst>
          </p:cNvPr>
          <p:cNvSpPr>
            <a:spLocks noGrp="1"/>
          </p:cNvSpPr>
          <p:nvPr>
            <p:ph type="sldNum" sz="quarter" idx="12"/>
          </p:nvPr>
        </p:nvSpPr>
        <p:spPr/>
        <p:txBody>
          <a:bodyPr/>
          <a:lstStyle/>
          <a:p>
            <a:fld id="{8AE1AFEF-CD05-46F5-B211-4842696285F8}" type="slidenum">
              <a:rPr lang="en-US" smtClean="0"/>
              <a:t>12</a:t>
            </a:fld>
            <a:endParaRPr lang="en-US"/>
          </a:p>
        </p:txBody>
      </p:sp>
      <p:sp>
        <p:nvSpPr>
          <p:cNvPr id="41" name="Title 49">
            <a:extLst>
              <a:ext uri="{FF2B5EF4-FFF2-40B4-BE49-F238E27FC236}">
                <a16:creationId xmlns:a16="http://schemas.microsoft.com/office/drawing/2014/main" id="{D559048A-A2E0-4D81-A2A0-A943FEA5CE9F}"/>
              </a:ext>
            </a:extLst>
          </p:cNvPr>
          <p:cNvSpPr txBox="1">
            <a:spLocks/>
          </p:cNvSpPr>
          <p:nvPr/>
        </p:nvSpPr>
        <p:spPr>
          <a:xfrm>
            <a:off x="1981200" y="310903"/>
            <a:ext cx="8229600" cy="70609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t>Calculating Total Resistance – Parallel Example</a:t>
            </a:r>
          </a:p>
        </p:txBody>
      </p:sp>
    </p:spTree>
    <p:extLst>
      <p:ext uri="{BB962C8B-B14F-4D97-AF65-F5344CB8AC3E}">
        <p14:creationId xmlns:p14="http://schemas.microsoft.com/office/powerpoint/2010/main" val="6829777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BE4226-03C9-4260-811B-DEEB0C940CF2}"/>
              </a:ext>
            </a:extLst>
          </p:cNvPr>
          <p:cNvSpPr>
            <a:spLocks noGrp="1"/>
          </p:cNvSpPr>
          <p:nvPr>
            <p:ph type="sldNum" sz="quarter" idx="12"/>
          </p:nvPr>
        </p:nvSpPr>
        <p:spPr/>
        <p:txBody>
          <a:bodyPr/>
          <a:lstStyle/>
          <a:p>
            <a:fld id="{8AE1AFEF-CD05-46F5-B211-4842696285F8}" type="slidenum">
              <a:rPr lang="en-US" smtClean="0"/>
              <a:t>13</a:t>
            </a:fld>
            <a:endParaRPr lang="en-US"/>
          </a:p>
        </p:txBody>
      </p:sp>
      <p:grpSp>
        <p:nvGrpSpPr>
          <p:cNvPr id="5" name="Group 4">
            <a:extLst>
              <a:ext uri="{FF2B5EF4-FFF2-40B4-BE49-F238E27FC236}">
                <a16:creationId xmlns:a16="http://schemas.microsoft.com/office/drawing/2014/main" id="{9F4A361F-2F47-4D8E-B118-71FB75FD5C39}"/>
              </a:ext>
            </a:extLst>
          </p:cNvPr>
          <p:cNvGrpSpPr/>
          <p:nvPr/>
        </p:nvGrpSpPr>
        <p:grpSpPr>
          <a:xfrm>
            <a:off x="1715940" y="2778380"/>
            <a:ext cx="1861537" cy="2190440"/>
            <a:chOff x="5524751" y="961311"/>
            <a:chExt cx="1861537" cy="2190440"/>
          </a:xfrm>
        </p:grpSpPr>
        <p:cxnSp>
          <p:nvCxnSpPr>
            <p:cNvPr id="9" name="Straight Connector 8">
              <a:extLst>
                <a:ext uri="{FF2B5EF4-FFF2-40B4-BE49-F238E27FC236}">
                  <a16:creationId xmlns:a16="http://schemas.microsoft.com/office/drawing/2014/main" id="{D8F0A985-F34B-438E-9619-5AB284E3067C}"/>
                </a:ext>
              </a:extLst>
            </p:cNvPr>
            <p:cNvCxnSpPr>
              <a:cxnSpLocks/>
            </p:cNvCxnSpPr>
            <p:nvPr/>
          </p:nvCxnSpPr>
          <p:spPr>
            <a:xfrm flipH="1" flipV="1">
              <a:off x="6993391" y="1547283"/>
              <a:ext cx="6393" cy="920557"/>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D069AF7-0248-46DD-9EA8-219A6726B5D6}"/>
                </a:ext>
              </a:extLst>
            </p:cNvPr>
            <p:cNvCxnSpPr/>
            <p:nvPr/>
          </p:nvCxnSpPr>
          <p:spPr>
            <a:xfrm flipV="1">
              <a:off x="5567148" y="1545087"/>
              <a:ext cx="0" cy="820019"/>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94ED206E-0EEB-4B2E-B409-283149F5B921}"/>
                </a:ext>
              </a:extLst>
            </p:cNvPr>
            <p:cNvGrpSpPr/>
            <p:nvPr/>
          </p:nvGrpSpPr>
          <p:grpSpPr>
            <a:xfrm>
              <a:off x="5524751" y="961311"/>
              <a:ext cx="1647951" cy="776152"/>
              <a:chOff x="1259632" y="3336924"/>
              <a:chExt cx="1647951" cy="776152"/>
            </a:xfrm>
          </p:grpSpPr>
          <p:grpSp>
            <p:nvGrpSpPr>
              <p:cNvPr id="23" name="Group 22">
                <a:extLst>
                  <a:ext uri="{FF2B5EF4-FFF2-40B4-BE49-F238E27FC236}">
                    <a16:creationId xmlns:a16="http://schemas.microsoft.com/office/drawing/2014/main" id="{98729826-730A-416F-AD3D-E653CADA9579}"/>
                  </a:ext>
                </a:extLst>
              </p:cNvPr>
              <p:cNvGrpSpPr/>
              <p:nvPr/>
            </p:nvGrpSpPr>
            <p:grpSpPr>
              <a:xfrm>
                <a:off x="1259632" y="3681028"/>
                <a:ext cx="1512168" cy="432048"/>
                <a:chOff x="1259632" y="3681028"/>
                <a:chExt cx="1512168" cy="432048"/>
              </a:xfrm>
            </p:grpSpPr>
            <p:cxnSp>
              <p:nvCxnSpPr>
                <p:cNvPr id="25" name="Straight Connector 24">
                  <a:extLst>
                    <a:ext uri="{FF2B5EF4-FFF2-40B4-BE49-F238E27FC236}">
                      <a16:creationId xmlns:a16="http://schemas.microsoft.com/office/drawing/2014/main" id="{39BEE4DC-1FBE-4A5A-9A1F-599ED2742132}"/>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E6343F5-7190-4DA6-BDE4-568E4D99F850}"/>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CA36777-2D3C-4893-A5D8-17F4A52E2306}"/>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67154E5-44F8-4B24-BD61-12D7643BBE7F}"/>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5D8A355-4C19-49DE-A7C2-CF112214B274}"/>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3EEFC29-8B00-4E61-930D-BA86CCBBDF81}"/>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C0236D8-7FC6-4281-AF12-320D3E5BDCF5}"/>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919AF8F-B4D5-47FD-810F-8FF750117204}"/>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9AF275F-94DE-4119-A326-6C108070045F}"/>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67711C7C-93D5-4A7B-918E-EA208E97BA06}"/>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F68465FD-58B7-450D-B40F-86A86B9A25F8}"/>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TextBox 23">
                <a:extLst>
                  <a:ext uri="{FF2B5EF4-FFF2-40B4-BE49-F238E27FC236}">
                    <a16:creationId xmlns:a16="http://schemas.microsoft.com/office/drawing/2014/main" id="{73F86DEF-187E-436C-83E2-BC322ECBD939}"/>
                  </a:ext>
                </a:extLst>
              </p:cNvPr>
              <p:cNvSpPr txBox="1"/>
              <p:nvPr/>
            </p:nvSpPr>
            <p:spPr>
              <a:xfrm>
                <a:off x="1551535" y="3336924"/>
                <a:ext cx="1356048" cy="369332"/>
              </a:xfrm>
              <a:prstGeom prst="rect">
                <a:avLst/>
              </a:prstGeom>
              <a:noFill/>
            </p:spPr>
            <p:txBody>
              <a:bodyPr wrap="square" rtlCol="0">
                <a:spAutoFit/>
              </a:bodyPr>
              <a:lstStyle/>
              <a:p>
                <a:r>
                  <a:rPr lang="en-US" dirty="0"/>
                  <a:t>1000 Ohm</a:t>
                </a:r>
              </a:p>
            </p:txBody>
          </p:sp>
        </p:grpSp>
        <p:grpSp>
          <p:nvGrpSpPr>
            <p:cNvPr id="8" name="Group 7">
              <a:extLst>
                <a:ext uri="{FF2B5EF4-FFF2-40B4-BE49-F238E27FC236}">
                  <a16:creationId xmlns:a16="http://schemas.microsoft.com/office/drawing/2014/main" id="{0FCF4A6B-3B2D-429B-BA41-B83B60CB4A7B}"/>
                </a:ext>
              </a:extLst>
            </p:cNvPr>
            <p:cNvGrpSpPr/>
            <p:nvPr/>
          </p:nvGrpSpPr>
          <p:grpSpPr>
            <a:xfrm>
              <a:off x="5531144" y="2225972"/>
              <a:ext cx="1855144" cy="925779"/>
              <a:chOff x="1259632" y="3681028"/>
              <a:chExt cx="1855144" cy="925779"/>
            </a:xfrm>
          </p:grpSpPr>
          <p:grpSp>
            <p:nvGrpSpPr>
              <p:cNvPr id="10" name="Group 9">
                <a:extLst>
                  <a:ext uri="{FF2B5EF4-FFF2-40B4-BE49-F238E27FC236}">
                    <a16:creationId xmlns:a16="http://schemas.microsoft.com/office/drawing/2014/main" id="{41D4D154-DC10-44B6-9F5D-B03427374BE3}"/>
                  </a:ext>
                </a:extLst>
              </p:cNvPr>
              <p:cNvGrpSpPr/>
              <p:nvPr/>
            </p:nvGrpSpPr>
            <p:grpSpPr>
              <a:xfrm>
                <a:off x="1259632" y="3681028"/>
                <a:ext cx="1512168" cy="432048"/>
                <a:chOff x="1259632" y="3681028"/>
                <a:chExt cx="1512168" cy="432048"/>
              </a:xfrm>
            </p:grpSpPr>
            <p:cxnSp>
              <p:nvCxnSpPr>
                <p:cNvPr id="12" name="Straight Connector 11">
                  <a:extLst>
                    <a:ext uri="{FF2B5EF4-FFF2-40B4-BE49-F238E27FC236}">
                      <a16:creationId xmlns:a16="http://schemas.microsoft.com/office/drawing/2014/main" id="{97F127A6-F724-45A7-A6F4-B39117D76989}"/>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B559F8A-592D-4746-940C-F6C77923FEBF}"/>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BAD02A0-864D-465B-A0EE-5A6F6271003D}"/>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1525C43-C16D-42AD-B235-EF72DF2C3923}"/>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946F661-74EA-45C9-9597-C372F31FA49B}"/>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5EAFD5-624E-437A-808D-696FBCD6E6EA}"/>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AD30B57-F39E-41CE-935E-C5B62DFA396A}"/>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B6D2D0C-8C64-41A5-8A17-EFA9D6C8DFB6}"/>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1CDE26B-9E24-494E-A031-65A0F9251657}"/>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9915B131-3899-4D8D-8DD9-ADC29451F93E}"/>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6455D1E-9DCA-463B-97B0-6A1890902E65}"/>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a:extLst>
                  <a:ext uri="{FF2B5EF4-FFF2-40B4-BE49-F238E27FC236}">
                    <a16:creationId xmlns:a16="http://schemas.microsoft.com/office/drawing/2014/main" id="{0D64182E-2BFC-40BD-89F0-6C1BA14922AC}"/>
                  </a:ext>
                </a:extLst>
              </p:cNvPr>
              <p:cNvSpPr txBox="1"/>
              <p:nvPr/>
            </p:nvSpPr>
            <p:spPr>
              <a:xfrm>
                <a:off x="1565390" y="4237475"/>
                <a:ext cx="1549386" cy="369332"/>
              </a:xfrm>
              <a:prstGeom prst="rect">
                <a:avLst/>
              </a:prstGeom>
              <a:noFill/>
            </p:spPr>
            <p:txBody>
              <a:bodyPr wrap="square" rtlCol="0">
                <a:spAutoFit/>
              </a:bodyPr>
              <a:lstStyle/>
              <a:p>
                <a:r>
                  <a:rPr lang="en-US" dirty="0"/>
                  <a:t>3000 Ohm</a:t>
                </a:r>
              </a:p>
            </p:txBody>
          </p:sp>
        </p:grpSp>
      </p:grpSp>
      <p:grpSp>
        <p:nvGrpSpPr>
          <p:cNvPr id="36" name="Group 35">
            <a:extLst>
              <a:ext uri="{FF2B5EF4-FFF2-40B4-BE49-F238E27FC236}">
                <a16:creationId xmlns:a16="http://schemas.microsoft.com/office/drawing/2014/main" id="{120DA4C5-5A33-410C-BE42-1AF32979A4FD}"/>
              </a:ext>
            </a:extLst>
          </p:cNvPr>
          <p:cNvGrpSpPr/>
          <p:nvPr/>
        </p:nvGrpSpPr>
        <p:grpSpPr>
          <a:xfrm>
            <a:off x="880218" y="1449495"/>
            <a:ext cx="3845132" cy="892483"/>
            <a:chOff x="4750265" y="2359640"/>
            <a:chExt cx="3845132" cy="892483"/>
          </a:xfrm>
        </p:grpSpPr>
        <p:cxnSp>
          <p:nvCxnSpPr>
            <p:cNvPr id="37" name="Straight Connector 36">
              <a:extLst>
                <a:ext uri="{FF2B5EF4-FFF2-40B4-BE49-F238E27FC236}">
                  <a16:creationId xmlns:a16="http://schemas.microsoft.com/office/drawing/2014/main" id="{40CBD8E3-F5D3-4047-BFEC-E25A8B362279}"/>
                </a:ext>
              </a:extLst>
            </p:cNvPr>
            <p:cNvCxnSpPr>
              <a:endCxn id="52" idx="6"/>
            </p:cNvCxnSpPr>
            <p:nvPr/>
          </p:nvCxnSpPr>
          <p:spPr>
            <a:xfrm flipV="1">
              <a:off x="6215060" y="2572281"/>
              <a:ext cx="840399" cy="123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8C27F97A-E86D-4922-B28C-16CAD1C53CDD}"/>
                </a:ext>
              </a:extLst>
            </p:cNvPr>
            <p:cNvGrpSpPr/>
            <p:nvPr/>
          </p:nvGrpSpPr>
          <p:grpSpPr>
            <a:xfrm>
              <a:off x="4750265" y="2359640"/>
              <a:ext cx="1647950" cy="870362"/>
              <a:chOff x="1259632" y="3681028"/>
              <a:chExt cx="1647950" cy="870362"/>
            </a:xfrm>
          </p:grpSpPr>
          <p:grpSp>
            <p:nvGrpSpPr>
              <p:cNvPr id="53" name="Group 52">
                <a:extLst>
                  <a:ext uri="{FF2B5EF4-FFF2-40B4-BE49-F238E27FC236}">
                    <a16:creationId xmlns:a16="http://schemas.microsoft.com/office/drawing/2014/main" id="{503152E3-A07C-4643-AE66-15446C4B6B65}"/>
                  </a:ext>
                </a:extLst>
              </p:cNvPr>
              <p:cNvGrpSpPr/>
              <p:nvPr/>
            </p:nvGrpSpPr>
            <p:grpSpPr>
              <a:xfrm>
                <a:off x="1259632" y="3681028"/>
                <a:ext cx="1512168" cy="432048"/>
                <a:chOff x="1259632" y="3681028"/>
                <a:chExt cx="1512168" cy="432048"/>
              </a:xfrm>
            </p:grpSpPr>
            <p:cxnSp>
              <p:nvCxnSpPr>
                <p:cNvPr id="55" name="Straight Connector 54">
                  <a:extLst>
                    <a:ext uri="{FF2B5EF4-FFF2-40B4-BE49-F238E27FC236}">
                      <a16:creationId xmlns:a16="http://schemas.microsoft.com/office/drawing/2014/main" id="{5F281058-D96C-4EB0-A6F8-9309031DE4C9}"/>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BF56DD8-E263-4F0B-9F99-B6E1CE46768E}"/>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95FF3842-09E1-43C9-992C-46BD3EA8EE84}"/>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FD32433-E4BA-4FF0-8F77-880FF82F71B6}"/>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7798AF1-1E61-4154-BCAF-BAB9824EB370}"/>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5E8C427-2E35-4761-96EC-C6CAD8CEF1E4}"/>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BFC0C0D3-C7E6-4EC1-8D8A-6D6CF74EAD32}"/>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F6C91F7-4B89-4420-8E39-587B9692A1D0}"/>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812CD0F4-98A9-4714-BD8F-276DA8B825A8}"/>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B69030AC-D636-4B23-B704-D4234F9F4774}"/>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6D6DFAD4-316C-4DAC-A4DD-51A6C0130E8E}"/>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TextBox 53">
                <a:extLst>
                  <a:ext uri="{FF2B5EF4-FFF2-40B4-BE49-F238E27FC236}">
                    <a16:creationId xmlns:a16="http://schemas.microsoft.com/office/drawing/2014/main" id="{DCE8E32C-508E-49D7-92EB-57EA7EEC858A}"/>
                  </a:ext>
                </a:extLst>
              </p:cNvPr>
              <p:cNvSpPr txBox="1"/>
              <p:nvPr/>
            </p:nvSpPr>
            <p:spPr>
              <a:xfrm>
                <a:off x="1509969" y="4182058"/>
                <a:ext cx="1397613" cy="369332"/>
              </a:xfrm>
              <a:prstGeom prst="rect">
                <a:avLst/>
              </a:prstGeom>
              <a:noFill/>
            </p:spPr>
            <p:txBody>
              <a:bodyPr wrap="square" rtlCol="0">
                <a:spAutoFit/>
              </a:bodyPr>
              <a:lstStyle/>
              <a:p>
                <a:r>
                  <a:rPr lang="en-US" dirty="0"/>
                  <a:t>1000 Ohm</a:t>
                </a:r>
              </a:p>
            </p:txBody>
          </p:sp>
        </p:grpSp>
        <p:grpSp>
          <p:nvGrpSpPr>
            <p:cNvPr id="39" name="Group 38">
              <a:extLst>
                <a:ext uri="{FF2B5EF4-FFF2-40B4-BE49-F238E27FC236}">
                  <a16:creationId xmlns:a16="http://schemas.microsoft.com/office/drawing/2014/main" id="{05D86340-64E3-4102-87CE-E39C08DAC298}"/>
                </a:ext>
              </a:extLst>
            </p:cNvPr>
            <p:cNvGrpSpPr/>
            <p:nvPr/>
          </p:nvGrpSpPr>
          <p:grpSpPr>
            <a:xfrm>
              <a:off x="6947447" y="2395616"/>
              <a:ext cx="1647950" cy="856507"/>
              <a:chOff x="1259632" y="3681028"/>
              <a:chExt cx="1647950" cy="856507"/>
            </a:xfrm>
          </p:grpSpPr>
          <p:grpSp>
            <p:nvGrpSpPr>
              <p:cNvPr id="40" name="Group 39">
                <a:extLst>
                  <a:ext uri="{FF2B5EF4-FFF2-40B4-BE49-F238E27FC236}">
                    <a16:creationId xmlns:a16="http://schemas.microsoft.com/office/drawing/2014/main" id="{55732B0E-6425-41E6-B139-05CE6219D819}"/>
                  </a:ext>
                </a:extLst>
              </p:cNvPr>
              <p:cNvGrpSpPr/>
              <p:nvPr/>
            </p:nvGrpSpPr>
            <p:grpSpPr>
              <a:xfrm>
                <a:off x="1259632" y="3681028"/>
                <a:ext cx="1512168" cy="432048"/>
                <a:chOff x="1259632" y="3681028"/>
                <a:chExt cx="1512168" cy="432048"/>
              </a:xfrm>
            </p:grpSpPr>
            <p:cxnSp>
              <p:nvCxnSpPr>
                <p:cNvPr id="42" name="Straight Connector 41">
                  <a:extLst>
                    <a:ext uri="{FF2B5EF4-FFF2-40B4-BE49-F238E27FC236}">
                      <a16:creationId xmlns:a16="http://schemas.microsoft.com/office/drawing/2014/main" id="{F043B616-F80A-489F-BCB2-FDB1033B19EB}"/>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9CB204E-D0CA-4CD1-B886-06C6319873F0}"/>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6B37613-055F-4D9C-A6AB-EDD5E21A9C39}"/>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B97A0F0-A1A8-49EE-AB00-21D8B393D0EE}"/>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3C11F6E8-8793-4765-9B9B-D5D54186B294}"/>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5CED000-D8C5-4D81-88BA-A50018C9D746}"/>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B38AABC-AC96-4DAC-98C8-605FC21973CE}"/>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BCF6280-ACD0-437F-B370-B6D9488B8873}"/>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2E72B97-8302-4134-BBEE-068EC33806A0}"/>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51FCAECE-8B65-4F70-939C-C8C65AE8B41F}"/>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73C6FE85-99FE-428E-8345-E045D392FC9B}"/>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2CB749FE-5131-415B-85C9-F7662AD88850}"/>
                  </a:ext>
                </a:extLst>
              </p:cNvPr>
              <p:cNvSpPr txBox="1"/>
              <p:nvPr/>
            </p:nvSpPr>
            <p:spPr>
              <a:xfrm>
                <a:off x="1509969" y="4168203"/>
                <a:ext cx="1397613" cy="369332"/>
              </a:xfrm>
              <a:prstGeom prst="rect">
                <a:avLst/>
              </a:prstGeom>
              <a:noFill/>
            </p:spPr>
            <p:txBody>
              <a:bodyPr wrap="square" rtlCol="0">
                <a:spAutoFit/>
              </a:bodyPr>
              <a:lstStyle/>
              <a:p>
                <a:r>
                  <a:rPr lang="en-US" dirty="0"/>
                  <a:t>3000 Ohm</a:t>
                </a:r>
              </a:p>
            </p:txBody>
          </p:sp>
        </p:grpSp>
      </p:grpSp>
      <p:sp>
        <p:nvSpPr>
          <p:cNvPr id="66" name="TextBox 65">
            <a:extLst>
              <a:ext uri="{FF2B5EF4-FFF2-40B4-BE49-F238E27FC236}">
                <a16:creationId xmlns:a16="http://schemas.microsoft.com/office/drawing/2014/main" id="{8C7F7145-846D-40DE-9829-2B694123F74D}"/>
              </a:ext>
            </a:extLst>
          </p:cNvPr>
          <p:cNvSpPr txBox="1"/>
          <p:nvPr/>
        </p:nvSpPr>
        <p:spPr>
          <a:xfrm>
            <a:off x="5091184" y="3428518"/>
            <a:ext cx="3129039" cy="523220"/>
          </a:xfrm>
          <a:prstGeom prst="rect">
            <a:avLst/>
          </a:prstGeom>
          <a:noFill/>
        </p:spPr>
        <p:txBody>
          <a:bodyPr wrap="square" rtlCol="0">
            <a:spAutoFit/>
          </a:bodyPr>
          <a:lstStyle/>
          <a:p>
            <a:r>
              <a:rPr lang="en-US" sz="2800" b="1" dirty="0"/>
              <a:t>R</a:t>
            </a:r>
            <a:r>
              <a:rPr lang="en-US" sz="2800" b="1" baseline="-25000" dirty="0"/>
              <a:t>t</a:t>
            </a:r>
            <a:r>
              <a:rPr lang="en-US" sz="2800" b="1" dirty="0"/>
              <a:t>   =   752 Ohms</a:t>
            </a:r>
          </a:p>
        </p:txBody>
      </p:sp>
      <p:sp>
        <p:nvSpPr>
          <p:cNvPr id="67" name="TextBox 66">
            <a:extLst>
              <a:ext uri="{FF2B5EF4-FFF2-40B4-BE49-F238E27FC236}">
                <a16:creationId xmlns:a16="http://schemas.microsoft.com/office/drawing/2014/main" id="{1A6C03AF-A0C9-4260-B885-1DF9FAD7F005}"/>
              </a:ext>
            </a:extLst>
          </p:cNvPr>
          <p:cNvSpPr txBox="1"/>
          <p:nvPr/>
        </p:nvSpPr>
        <p:spPr>
          <a:xfrm>
            <a:off x="5094562" y="1485471"/>
            <a:ext cx="3129039" cy="523220"/>
          </a:xfrm>
          <a:prstGeom prst="rect">
            <a:avLst/>
          </a:prstGeom>
          <a:noFill/>
        </p:spPr>
        <p:txBody>
          <a:bodyPr wrap="square" rtlCol="0">
            <a:spAutoFit/>
          </a:bodyPr>
          <a:lstStyle/>
          <a:p>
            <a:r>
              <a:rPr lang="en-US" sz="2800" b="1" dirty="0"/>
              <a:t>R</a:t>
            </a:r>
            <a:r>
              <a:rPr lang="en-US" sz="2800" b="1" baseline="-25000" dirty="0"/>
              <a:t>t</a:t>
            </a:r>
            <a:r>
              <a:rPr lang="en-US" sz="2800" b="1" dirty="0"/>
              <a:t>   =   3,000 Ohms</a:t>
            </a:r>
          </a:p>
        </p:txBody>
      </p:sp>
      <p:sp>
        <p:nvSpPr>
          <p:cNvPr id="68" name="TextBox 67">
            <a:extLst>
              <a:ext uri="{FF2B5EF4-FFF2-40B4-BE49-F238E27FC236}">
                <a16:creationId xmlns:a16="http://schemas.microsoft.com/office/drawing/2014/main" id="{60600BE3-CC92-44F0-ADE9-6CDD4A4B9D5E}"/>
              </a:ext>
            </a:extLst>
          </p:cNvPr>
          <p:cNvSpPr txBox="1"/>
          <p:nvPr/>
        </p:nvSpPr>
        <p:spPr>
          <a:xfrm>
            <a:off x="9004078" y="1468168"/>
            <a:ext cx="2743200" cy="2677656"/>
          </a:xfrm>
          <a:prstGeom prst="rect">
            <a:avLst/>
          </a:prstGeom>
          <a:noFill/>
        </p:spPr>
        <p:txBody>
          <a:bodyPr wrap="square" rtlCol="0">
            <a:spAutoFit/>
          </a:bodyPr>
          <a:lstStyle/>
          <a:p>
            <a:r>
              <a:rPr lang="en-US" sz="2400" dirty="0"/>
              <a:t>You can see that two resistors connected in two different ways can result in vastly different total resistant values.</a:t>
            </a:r>
          </a:p>
        </p:txBody>
      </p:sp>
      <p:sp>
        <p:nvSpPr>
          <p:cNvPr id="69" name="Title 49">
            <a:extLst>
              <a:ext uri="{FF2B5EF4-FFF2-40B4-BE49-F238E27FC236}">
                <a16:creationId xmlns:a16="http://schemas.microsoft.com/office/drawing/2014/main" id="{33E0FBAF-0D9D-428B-85A8-9A0B3D7743C6}"/>
              </a:ext>
            </a:extLst>
          </p:cNvPr>
          <p:cNvSpPr txBox="1">
            <a:spLocks/>
          </p:cNvSpPr>
          <p:nvPr/>
        </p:nvSpPr>
        <p:spPr>
          <a:xfrm>
            <a:off x="1981200" y="310903"/>
            <a:ext cx="8229600" cy="70609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t>Comparing the Results</a:t>
            </a:r>
          </a:p>
        </p:txBody>
      </p:sp>
      <p:sp>
        <p:nvSpPr>
          <p:cNvPr id="70" name="TextBox 69">
            <a:extLst>
              <a:ext uri="{FF2B5EF4-FFF2-40B4-BE49-F238E27FC236}">
                <a16:creationId xmlns:a16="http://schemas.microsoft.com/office/drawing/2014/main" id="{9B372536-8E69-44C0-B37A-025E22682E1D}"/>
              </a:ext>
            </a:extLst>
          </p:cNvPr>
          <p:cNvSpPr txBox="1"/>
          <p:nvPr/>
        </p:nvSpPr>
        <p:spPr>
          <a:xfrm>
            <a:off x="906747" y="5304132"/>
            <a:ext cx="10341964" cy="830997"/>
          </a:xfrm>
          <a:prstGeom prst="rect">
            <a:avLst/>
          </a:prstGeom>
          <a:noFill/>
        </p:spPr>
        <p:txBody>
          <a:bodyPr wrap="square" rtlCol="0">
            <a:spAutoFit/>
          </a:bodyPr>
          <a:lstStyle/>
          <a:p>
            <a:r>
              <a:rPr lang="en-US" sz="2400" dirty="0"/>
              <a:t>There is no limit to how many resistors that can be connected in series or parallel.  In many cases, resistors can be combined in parallel and series…   </a:t>
            </a:r>
          </a:p>
        </p:txBody>
      </p:sp>
    </p:spTree>
    <p:extLst>
      <p:ext uri="{BB962C8B-B14F-4D97-AF65-F5344CB8AC3E}">
        <p14:creationId xmlns:p14="http://schemas.microsoft.com/office/powerpoint/2010/main" val="25986614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396DF084-646D-4A1C-9571-D2928E596B37}"/>
              </a:ext>
            </a:extLst>
          </p:cNvPr>
          <p:cNvGrpSpPr/>
          <p:nvPr/>
        </p:nvGrpSpPr>
        <p:grpSpPr>
          <a:xfrm>
            <a:off x="1319437" y="1581956"/>
            <a:ext cx="2347794" cy="3839793"/>
            <a:chOff x="1581026" y="1461414"/>
            <a:chExt cx="2347794" cy="3839793"/>
          </a:xfrm>
        </p:grpSpPr>
        <p:pic>
          <p:nvPicPr>
            <p:cNvPr id="4" name="Picture 4" descr="http://t1.gstatic.com/images?q=tbn:ANd9GcS7mSNLpmqkZKPjLLTLn_qY_-og5UP1QOJLp0pkGI64svYoJGyKSw">
              <a:extLst>
                <a:ext uri="{FF2B5EF4-FFF2-40B4-BE49-F238E27FC236}">
                  <a16:creationId xmlns:a16="http://schemas.microsoft.com/office/drawing/2014/main" id="{688D0CAF-A376-4689-9B38-8ABFF6161FE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307" t="25154" r="38846" b="5765"/>
            <a:stretch/>
          </p:blipFill>
          <p:spPr bwMode="auto">
            <a:xfrm>
              <a:off x="1581026" y="3263180"/>
              <a:ext cx="1123627" cy="2038027"/>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id="{8ED20FB5-95C8-4C97-B05C-E783E2CC736E}"/>
                </a:ext>
              </a:extLst>
            </p:cNvPr>
            <p:cNvGrpSpPr/>
            <p:nvPr/>
          </p:nvGrpSpPr>
          <p:grpSpPr>
            <a:xfrm>
              <a:off x="2233522" y="1461414"/>
              <a:ext cx="1656184" cy="684076"/>
              <a:chOff x="3347864" y="2467750"/>
              <a:chExt cx="1656184" cy="684076"/>
            </a:xfrm>
          </p:grpSpPr>
          <p:grpSp>
            <p:nvGrpSpPr>
              <p:cNvPr id="6" name="Group 5">
                <a:extLst>
                  <a:ext uri="{FF2B5EF4-FFF2-40B4-BE49-F238E27FC236}">
                    <a16:creationId xmlns:a16="http://schemas.microsoft.com/office/drawing/2014/main" id="{BE824C45-5746-4C8D-9990-8993F0DFFB2F}"/>
                  </a:ext>
                </a:extLst>
              </p:cNvPr>
              <p:cNvGrpSpPr/>
              <p:nvPr/>
            </p:nvGrpSpPr>
            <p:grpSpPr>
              <a:xfrm>
                <a:off x="3653898" y="2467750"/>
                <a:ext cx="1044116" cy="684076"/>
                <a:chOff x="3599892" y="2924944"/>
                <a:chExt cx="1044116" cy="684076"/>
              </a:xfrm>
            </p:grpSpPr>
            <p:sp>
              <p:nvSpPr>
                <p:cNvPr id="11" name="Rectangle 10">
                  <a:extLst>
                    <a:ext uri="{FF2B5EF4-FFF2-40B4-BE49-F238E27FC236}">
                      <a16:creationId xmlns:a16="http://schemas.microsoft.com/office/drawing/2014/main" id="{85B02B65-54C3-4714-8C57-1BA85206D074}"/>
                    </a:ext>
                  </a:extLst>
                </p:cNvPr>
                <p:cNvSpPr/>
                <p:nvPr/>
              </p:nvSpPr>
              <p:spPr>
                <a:xfrm>
                  <a:off x="3599892" y="3032956"/>
                  <a:ext cx="1044116" cy="4680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6273AE8-D509-4F9F-896E-F396B0369902}"/>
                    </a:ext>
                  </a:extLst>
                </p:cNvPr>
                <p:cNvSpPr/>
                <p:nvPr/>
              </p:nvSpPr>
              <p:spPr>
                <a:xfrm>
                  <a:off x="3743908" y="2924944"/>
                  <a:ext cx="792088" cy="684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76BF52F-F26E-4B28-8D45-FC8B9ADB7563}"/>
                    </a:ext>
                  </a:extLst>
                </p:cNvPr>
                <p:cNvSpPr txBox="1"/>
                <p:nvPr/>
              </p:nvSpPr>
              <p:spPr>
                <a:xfrm>
                  <a:off x="3923928" y="3032956"/>
                  <a:ext cx="504056" cy="461665"/>
                </a:xfrm>
                <a:prstGeom prst="rect">
                  <a:avLst/>
                </a:prstGeom>
                <a:noFill/>
              </p:spPr>
              <p:txBody>
                <a:bodyPr wrap="square" rtlCol="0">
                  <a:spAutoFit/>
                </a:bodyPr>
                <a:lstStyle/>
                <a:p>
                  <a:r>
                    <a:rPr lang="en-US" sz="2400" b="1" dirty="0">
                      <a:solidFill>
                        <a:srgbClr val="FFFF00"/>
                      </a:solidFill>
                    </a:rPr>
                    <a:t>M</a:t>
                  </a:r>
                </a:p>
              </p:txBody>
            </p:sp>
          </p:grpSp>
          <p:cxnSp>
            <p:nvCxnSpPr>
              <p:cNvPr id="7" name="Straight Connector 6">
                <a:extLst>
                  <a:ext uri="{FF2B5EF4-FFF2-40B4-BE49-F238E27FC236}">
                    <a16:creationId xmlns:a16="http://schemas.microsoft.com/office/drawing/2014/main" id="{72B71652-F887-43F5-9006-F04AEB6C6836}"/>
                  </a:ext>
                </a:extLst>
              </p:cNvPr>
              <p:cNvCxnSpPr/>
              <p:nvPr/>
            </p:nvCxnSpPr>
            <p:spPr>
              <a:xfrm flipV="1">
                <a:off x="4698014" y="281373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18B1BBB-643B-42AE-826B-5076BE14F98D}"/>
                  </a:ext>
                </a:extLst>
              </p:cNvPr>
              <p:cNvCxnSpPr/>
              <p:nvPr/>
            </p:nvCxnSpPr>
            <p:spPr>
              <a:xfrm flipV="1">
                <a:off x="3455876" y="280978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CA8C2EFA-0EE6-44A3-B7AA-55B517BAAB53}"/>
                  </a:ext>
                </a:extLst>
              </p:cNvPr>
              <p:cNvSpPr/>
              <p:nvPr/>
            </p:nvSpPr>
            <p:spPr>
              <a:xfrm>
                <a:off x="3347864" y="2744924"/>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86C53A5-A8E3-4EAF-B252-67CB6EAF1AD2}"/>
                  </a:ext>
                </a:extLst>
              </p:cNvPr>
              <p:cNvSpPr/>
              <p:nvPr/>
            </p:nvSpPr>
            <p:spPr>
              <a:xfrm>
                <a:off x="4860032" y="2708920"/>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A205FB0F-F02F-41A2-865E-4E4E61435FF5}"/>
                </a:ext>
              </a:extLst>
            </p:cNvPr>
            <p:cNvGrpSpPr/>
            <p:nvPr/>
          </p:nvGrpSpPr>
          <p:grpSpPr>
            <a:xfrm>
              <a:off x="2269526" y="1847708"/>
              <a:ext cx="108012" cy="904386"/>
              <a:chOff x="4752020" y="4520021"/>
              <a:chExt cx="108012" cy="904386"/>
            </a:xfrm>
          </p:grpSpPr>
          <p:sp>
            <p:nvSpPr>
              <p:cNvPr id="15" name="Rectangle 14">
                <a:extLst>
                  <a:ext uri="{FF2B5EF4-FFF2-40B4-BE49-F238E27FC236}">
                    <a16:creationId xmlns:a16="http://schemas.microsoft.com/office/drawing/2014/main" id="{8AA5A9B5-BAEF-4B1A-B5DD-7EC9E94A1538}"/>
                  </a:ext>
                </a:extLst>
              </p:cNvPr>
              <p:cNvSpPr/>
              <p:nvPr/>
            </p:nvSpPr>
            <p:spPr>
              <a:xfrm>
                <a:off x="4752020" y="5013176"/>
                <a:ext cx="108012" cy="41123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3FC771DB-40AC-43EC-86BC-8C49B1D674B6}"/>
                  </a:ext>
                </a:extLst>
              </p:cNvPr>
              <p:cNvCxnSpPr>
                <a:endCxn id="15" idx="0"/>
              </p:cNvCxnSpPr>
              <p:nvPr/>
            </p:nvCxnSpPr>
            <p:spPr>
              <a:xfrm>
                <a:off x="4806026" y="4520021"/>
                <a:ext cx="0" cy="49315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AE294332-04D9-4A1E-812B-CC07A64721B7}"/>
                </a:ext>
              </a:extLst>
            </p:cNvPr>
            <p:cNvGrpSpPr/>
            <p:nvPr/>
          </p:nvGrpSpPr>
          <p:grpSpPr>
            <a:xfrm>
              <a:off x="3745690" y="1828598"/>
              <a:ext cx="108012" cy="904386"/>
              <a:chOff x="5112060" y="4481275"/>
              <a:chExt cx="108012" cy="904386"/>
            </a:xfrm>
          </p:grpSpPr>
          <p:sp>
            <p:nvSpPr>
              <p:cNvPr id="18" name="Rectangle 17">
                <a:extLst>
                  <a:ext uri="{FF2B5EF4-FFF2-40B4-BE49-F238E27FC236}">
                    <a16:creationId xmlns:a16="http://schemas.microsoft.com/office/drawing/2014/main" id="{418DF097-E2FC-4E09-AAC3-0ED6F020F79E}"/>
                  </a:ext>
                </a:extLst>
              </p:cNvPr>
              <p:cNvSpPr/>
              <p:nvPr/>
            </p:nvSpPr>
            <p:spPr>
              <a:xfrm>
                <a:off x="5112060" y="4974430"/>
                <a:ext cx="108012" cy="41123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6F8D975C-06BD-4F3C-A417-D776B0E8F054}"/>
                  </a:ext>
                </a:extLst>
              </p:cNvPr>
              <p:cNvCxnSpPr>
                <a:endCxn id="18" idx="0"/>
              </p:cNvCxnSpPr>
              <p:nvPr/>
            </p:nvCxnSpPr>
            <p:spPr>
              <a:xfrm>
                <a:off x="5166066" y="4481275"/>
                <a:ext cx="0" cy="49315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0" name="Freeform 37">
              <a:extLst>
                <a:ext uri="{FF2B5EF4-FFF2-40B4-BE49-F238E27FC236}">
                  <a16:creationId xmlns:a16="http://schemas.microsoft.com/office/drawing/2014/main" id="{1BB16BCD-3D34-4F60-B9E7-0092A954E69C}"/>
                </a:ext>
              </a:extLst>
            </p:cNvPr>
            <p:cNvSpPr/>
            <p:nvPr/>
          </p:nvSpPr>
          <p:spPr>
            <a:xfrm>
              <a:off x="2316997" y="2757515"/>
              <a:ext cx="1154623" cy="2255003"/>
            </a:xfrm>
            <a:custGeom>
              <a:avLst/>
              <a:gdLst>
                <a:gd name="connsiteX0" fmla="*/ 309966 w 1154623"/>
                <a:gd name="connsiteY0" fmla="*/ 2255003 h 2255003"/>
                <a:gd name="connsiteX1" fmla="*/ 387457 w 1154623"/>
                <a:gd name="connsiteY1" fmla="*/ 2239505 h 2255003"/>
                <a:gd name="connsiteX2" fmla="*/ 410705 w 1154623"/>
                <a:gd name="connsiteY2" fmla="*/ 2231756 h 2255003"/>
                <a:gd name="connsiteX3" fmla="*/ 464949 w 1154623"/>
                <a:gd name="connsiteY3" fmla="*/ 2224007 h 2255003"/>
                <a:gd name="connsiteX4" fmla="*/ 534691 w 1154623"/>
                <a:gd name="connsiteY4" fmla="*/ 2200759 h 2255003"/>
                <a:gd name="connsiteX5" fmla="*/ 557939 w 1154623"/>
                <a:gd name="connsiteY5" fmla="*/ 2193010 h 2255003"/>
                <a:gd name="connsiteX6" fmla="*/ 581186 w 1154623"/>
                <a:gd name="connsiteY6" fmla="*/ 2185261 h 2255003"/>
                <a:gd name="connsiteX7" fmla="*/ 596684 w 1154623"/>
                <a:gd name="connsiteY7" fmla="*/ 2162014 h 2255003"/>
                <a:gd name="connsiteX8" fmla="*/ 643179 w 1154623"/>
                <a:gd name="connsiteY8" fmla="*/ 2131017 h 2255003"/>
                <a:gd name="connsiteX9" fmla="*/ 697423 w 1154623"/>
                <a:gd name="connsiteY9" fmla="*/ 2100020 h 2255003"/>
                <a:gd name="connsiteX10" fmla="*/ 751667 w 1154623"/>
                <a:gd name="connsiteY10" fmla="*/ 2045776 h 2255003"/>
                <a:gd name="connsiteX11" fmla="*/ 774915 w 1154623"/>
                <a:gd name="connsiteY11" fmla="*/ 2022529 h 2255003"/>
                <a:gd name="connsiteX12" fmla="*/ 798162 w 1154623"/>
                <a:gd name="connsiteY12" fmla="*/ 2007031 h 2255003"/>
                <a:gd name="connsiteX13" fmla="*/ 813661 w 1154623"/>
                <a:gd name="connsiteY13" fmla="*/ 1983783 h 2255003"/>
                <a:gd name="connsiteX14" fmla="*/ 852406 w 1154623"/>
                <a:gd name="connsiteY14" fmla="*/ 1937288 h 2255003"/>
                <a:gd name="connsiteX15" fmla="*/ 860156 w 1154623"/>
                <a:gd name="connsiteY15" fmla="*/ 1914041 h 2255003"/>
                <a:gd name="connsiteX16" fmla="*/ 875654 w 1154623"/>
                <a:gd name="connsiteY16" fmla="*/ 1890793 h 2255003"/>
                <a:gd name="connsiteX17" fmla="*/ 891152 w 1154623"/>
                <a:gd name="connsiteY17" fmla="*/ 1844298 h 2255003"/>
                <a:gd name="connsiteX18" fmla="*/ 906650 w 1154623"/>
                <a:gd name="connsiteY18" fmla="*/ 1813302 h 2255003"/>
                <a:gd name="connsiteX19" fmla="*/ 922149 w 1154623"/>
                <a:gd name="connsiteY19" fmla="*/ 1712563 h 2255003"/>
                <a:gd name="connsiteX20" fmla="*/ 937647 w 1154623"/>
                <a:gd name="connsiteY20" fmla="*/ 1658319 h 2255003"/>
                <a:gd name="connsiteX21" fmla="*/ 953145 w 1154623"/>
                <a:gd name="connsiteY21" fmla="*/ 1596325 h 2255003"/>
                <a:gd name="connsiteX22" fmla="*/ 960895 w 1154623"/>
                <a:gd name="connsiteY22" fmla="*/ 1573078 h 2255003"/>
                <a:gd name="connsiteX23" fmla="*/ 968644 w 1154623"/>
                <a:gd name="connsiteY23" fmla="*/ 1534332 h 2255003"/>
                <a:gd name="connsiteX24" fmla="*/ 984142 w 1154623"/>
                <a:gd name="connsiteY24" fmla="*/ 1511085 h 2255003"/>
                <a:gd name="connsiteX25" fmla="*/ 1007389 w 1154623"/>
                <a:gd name="connsiteY25" fmla="*/ 1410346 h 2255003"/>
                <a:gd name="connsiteX26" fmla="*/ 1022888 w 1154623"/>
                <a:gd name="connsiteY26" fmla="*/ 1325105 h 2255003"/>
                <a:gd name="connsiteX27" fmla="*/ 1030637 w 1154623"/>
                <a:gd name="connsiteY27" fmla="*/ 1301858 h 2255003"/>
                <a:gd name="connsiteX28" fmla="*/ 1046135 w 1154623"/>
                <a:gd name="connsiteY28" fmla="*/ 1278610 h 2255003"/>
                <a:gd name="connsiteX29" fmla="*/ 1061634 w 1154623"/>
                <a:gd name="connsiteY29" fmla="*/ 1239864 h 2255003"/>
                <a:gd name="connsiteX30" fmla="*/ 1084881 w 1154623"/>
                <a:gd name="connsiteY30" fmla="*/ 1216617 h 2255003"/>
                <a:gd name="connsiteX31" fmla="*/ 1115878 w 1154623"/>
                <a:gd name="connsiteY31" fmla="*/ 1170122 h 2255003"/>
                <a:gd name="connsiteX32" fmla="*/ 1123627 w 1154623"/>
                <a:gd name="connsiteY32" fmla="*/ 1139125 h 2255003"/>
                <a:gd name="connsiteX33" fmla="*/ 1131376 w 1154623"/>
                <a:gd name="connsiteY33" fmla="*/ 1115878 h 2255003"/>
                <a:gd name="connsiteX34" fmla="*/ 1139125 w 1154623"/>
                <a:gd name="connsiteY34" fmla="*/ 1069383 h 2255003"/>
                <a:gd name="connsiteX35" fmla="*/ 1146874 w 1154623"/>
                <a:gd name="connsiteY35" fmla="*/ 1046136 h 2255003"/>
                <a:gd name="connsiteX36" fmla="*/ 1154623 w 1154623"/>
                <a:gd name="connsiteY36" fmla="*/ 1007390 h 2255003"/>
                <a:gd name="connsiteX37" fmla="*/ 1146874 w 1154623"/>
                <a:gd name="connsiteY37" fmla="*/ 728420 h 2255003"/>
                <a:gd name="connsiteX38" fmla="*/ 1139125 w 1154623"/>
                <a:gd name="connsiteY38" fmla="*/ 689675 h 2255003"/>
                <a:gd name="connsiteX39" fmla="*/ 1123627 w 1154623"/>
                <a:gd name="connsiteY39" fmla="*/ 666427 h 2255003"/>
                <a:gd name="connsiteX40" fmla="*/ 1108128 w 1154623"/>
                <a:gd name="connsiteY40" fmla="*/ 627681 h 2255003"/>
                <a:gd name="connsiteX41" fmla="*/ 1100379 w 1154623"/>
                <a:gd name="connsiteY41" fmla="*/ 604434 h 2255003"/>
                <a:gd name="connsiteX42" fmla="*/ 1053884 w 1154623"/>
                <a:gd name="connsiteY42" fmla="*/ 534692 h 2255003"/>
                <a:gd name="connsiteX43" fmla="*/ 1038386 w 1154623"/>
                <a:gd name="connsiteY43" fmla="*/ 511444 h 2255003"/>
                <a:gd name="connsiteX44" fmla="*/ 999640 w 1154623"/>
                <a:gd name="connsiteY44" fmla="*/ 472698 h 2255003"/>
                <a:gd name="connsiteX45" fmla="*/ 976393 w 1154623"/>
                <a:gd name="connsiteY45" fmla="*/ 449451 h 2255003"/>
                <a:gd name="connsiteX46" fmla="*/ 937647 w 1154623"/>
                <a:gd name="connsiteY46" fmla="*/ 410705 h 2255003"/>
                <a:gd name="connsiteX47" fmla="*/ 891152 w 1154623"/>
                <a:gd name="connsiteY47" fmla="*/ 364210 h 2255003"/>
                <a:gd name="connsiteX48" fmla="*/ 860156 w 1154623"/>
                <a:gd name="connsiteY48" fmla="*/ 348712 h 2255003"/>
                <a:gd name="connsiteX49" fmla="*/ 782664 w 1154623"/>
                <a:gd name="connsiteY49" fmla="*/ 325464 h 2255003"/>
                <a:gd name="connsiteX50" fmla="*/ 705172 w 1154623"/>
                <a:gd name="connsiteY50" fmla="*/ 309966 h 2255003"/>
                <a:gd name="connsiteX51" fmla="*/ 681925 w 1154623"/>
                <a:gd name="connsiteY51" fmla="*/ 302217 h 2255003"/>
                <a:gd name="connsiteX52" fmla="*/ 612183 w 1154623"/>
                <a:gd name="connsiteY52" fmla="*/ 286719 h 2255003"/>
                <a:gd name="connsiteX53" fmla="*/ 588935 w 1154623"/>
                <a:gd name="connsiteY53" fmla="*/ 278970 h 2255003"/>
                <a:gd name="connsiteX54" fmla="*/ 550189 w 1154623"/>
                <a:gd name="connsiteY54" fmla="*/ 271220 h 2255003"/>
                <a:gd name="connsiteX55" fmla="*/ 526942 w 1154623"/>
                <a:gd name="connsiteY55" fmla="*/ 263471 h 2255003"/>
                <a:gd name="connsiteX56" fmla="*/ 263471 w 1154623"/>
                <a:gd name="connsiteY56" fmla="*/ 255722 h 2255003"/>
                <a:gd name="connsiteX57" fmla="*/ 232474 w 1154623"/>
                <a:gd name="connsiteY57" fmla="*/ 247973 h 2255003"/>
                <a:gd name="connsiteX58" fmla="*/ 162732 w 1154623"/>
                <a:gd name="connsiteY58" fmla="*/ 224725 h 2255003"/>
                <a:gd name="connsiteX59" fmla="*/ 139484 w 1154623"/>
                <a:gd name="connsiteY59" fmla="*/ 216976 h 2255003"/>
                <a:gd name="connsiteX60" fmla="*/ 116237 w 1154623"/>
                <a:gd name="connsiteY60" fmla="*/ 209227 h 2255003"/>
                <a:gd name="connsiteX61" fmla="*/ 77491 w 1154623"/>
                <a:gd name="connsiteY61" fmla="*/ 170481 h 2255003"/>
                <a:gd name="connsiteX62" fmla="*/ 30996 w 1154623"/>
                <a:gd name="connsiteY62" fmla="*/ 108488 h 2255003"/>
                <a:gd name="connsiteX63" fmla="*/ 7749 w 1154623"/>
                <a:gd name="connsiteY63" fmla="*/ 23248 h 2255003"/>
                <a:gd name="connsiteX64" fmla="*/ 0 w 1154623"/>
                <a:gd name="connsiteY64" fmla="*/ 0 h 225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154623" h="2255003">
                  <a:moveTo>
                    <a:pt x="309966" y="2255003"/>
                  </a:moveTo>
                  <a:cubicBezTo>
                    <a:pt x="346504" y="2248914"/>
                    <a:pt x="355088" y="2248753"/>
                    <a:pt x="387457" y="2239505"/>
                  </a:cubicBezTo>
                  <a:cubicBezTo>
                    <a:pt x="395311" y="2237261"/>
                    <a:pt x="402695" y="2233358"/>
                    <a:pt x="410705" y="2231756"/>
                  </a:cubicBezTo>
                  <a:cubicBezTo>
                    <a:pt x="428615" y="2228174"/>
                    <a:pt x="446868" y="2226590"/>
                    <a:pt x="464949" y="2224007"/>
                  </a:cubicBezTo>
                  <a:lnTo>
                    <a:pt x="534691" y="2200759"/>
                  </a:lnTo>
                  <a:lnTo>
                    <a:pt x="557939" y="2193010"/>
                  </a:lnTo>
                  <a:lnTo>
                    <a:pt x="581186" y="2185261"/>
                  </a:lnTo>
                  <a:cubicBezTo>
                    <a:pt x="586352" y="2177512"/>
                    <a:pt x="589675" y="2168147"/>
                    <a:pt x="596684" y="2162014"/>
                  </a:cubicBezTo>
                  <a:cubicBezTo>
                    <a:pt x="610702" y="2149748"/>
                    <a:pt x="626519" y="2139347"/>
                    <a:pt x="643179" y="2131017"/>
                  </a:cubicBezTo>
                  <a:cubicBezTo>
                    <a:pt x="658736" y="2123239"/>
                    <a:pt x="683728" y="2112346"/>
                    <a:pt x="697423" y="2100020"/>
                  </a:cubicBezTo>
                  <a:cubicBezTo>
                    <a:pt x="716430" y="2082914"/>
                    <a:pt x="733586" y="2063857"/>
                    <a:pt x="751667" y="2045776"/>
                  </a:cubicBezTo>
                  <a:cubicBezTo>
                    <a:pt x="759416" y="2038027"/>
                    <a:pt x="765797" y="2028608"/>
                    <a:pt x="774915" y="2022529"/>
                  </a:cubicBezTo>
                  <a:lnTo>
                    <a:pt x="798162" y="2007031"/>
                  </a:lnTo>
                  <a:cubicBezTo>
                    <a:pt x="803328" y="1999282"/>
                    <a:pt x="807699" y="1990938"/>
                    <a:pt x="813661" y="1983783"/>
                  </a:cubicBezTo>
                  <a:cubicBezTo>
                    <a:pt x="835087" y="1958072"/>
                    <a:pt x="837974" y="1966151"/>
                    <a:pt x="852406" y="1937288"/>
                  </a:cubicBezTo>
                  <a:cubicBezTo>
                    <a:pt x="856059" y="1929982"/>
                    <a:pt x="856503" y="1921347"/>
                    <a:pt x="860156" y="1914041"/>
                  </a:cubicBezTo>
                  <a:cubicBezTo>
                    <a:pt x="864321" y="1905711"/>
                    <a:pt x="871872" y="1899304"/>
                    <a:pt x="875654" y="1890793"/>
                  </a:cubicBezTo>
                  <a:cubicBezTo>
                    <a:pt x="882289" y="1875864"/>
                    <a:pt x="883846" y="1858910"/>
                    <a:pt x="891152" y="1844298"/>
                  </a:cubicBezTo>
                  <a:lnTo>
                    <a:pt x="906650" y="1813302"/>
                  </a:lnTo>
                  <a:cubicBezTo>
                    <a:pt x="911355" y="1775665"/>
                    <a:pt x="913275" y="1748059"/>
                    <a:pt x="922149" y="1712563"/>
                  </a:cubicBezTo>
                  <a:cubicBezTo>
                    <a:pt x="926710" y="1694320"/>
                    <a:pt x="932802" y="1676489"/>
                    <a:pt x="937647" y="1658319"/>
                  </a:cubicBezTo>
                  <a:cubicBezTo>
                    <a:pt x="943135" y="1637738"/>
                    <a:pt x="946408" y="1616532"/>
                    <a:pt x="953145" y="1596325"/>
                  </a:cubicBezTo>
                  <a:cubicBezTo>
                    <a:pt x="955728" y="1588576"/>
                    <a:pt x="958914" y="1581002"/>
                    <a:pt x="960895" y="1573078"/>
                  </a:cubicBezTo>
                  <a:cubicBezTo>
                    <a:pt x="964090" y="1560300"/>
                    <a:pt x="964019" y="1546665"/>
                    <a:pt x="968644" y="1534332"/>
                  </a:cubicBezTo>
                  <a:cubicBezTo>
                    <a:pt x="971914" y="1525612"/>
                    <a:pt x="978976" y="1518834"/>
                    <a:pt x="984142" y="1511085"/>
                  </a:cubicBezTo>
                  <a:cubicBezTo>
                    <a:pt x="1001242" y="1425583"/>
                    <a:pt x="991310" y="1458583"/>
                    <a:pt x="1007389" y="1410346"/>
                  </a:cubicBezTo>
                  <a:cubicBezTo>
                    <a:pt x="1013660" y="1366450"/>
                    <a:pt x="1012450" y="1361640"/>
                    <a:pt x="1022888" y="1325105"/>
                  </a:cubicBezTo>
                  <a:cubicBezTo>
                    <a:pt x="1025132" y="1317251"/>
                    <a:pt x="1026984" y="1309164"/>
                    <a:pt x="1030637" y="1301858"/>
                  </a:cubicBezTo>
                  <a:cubicBezTo>
                    <a:pt x="1034802" y="1293528"/>
                    <a:pt x="1041970" y="1286940"/>
                    <a:pt x="1046135" y="1278610"/>
                  </a:cubicBezTo>
                  <a:cubicBezTo>
                    <a:pt x="1052356" y="1266168"/>
                    <a:pt x="1054261" y="1251660"/>
                    <a:pt x="1061634" y="1239864"/>
                  </a:cubicBezTo>
                  <a:cubicBezTo>
                    <a:pt x="1067442" y="1230571"/>
                    <a:pt x="1078153" y="1225267"/>
                    <a:pt x="1084881" y="1216617"/>
                  </a:cubicBezTo>
                  <a:cubicBezTo>
                    <a:pt x="1096317" y="1201914"/>
                    <a:pt x="1115878" y="1170122"/>
                    <a:pt x="1115878" y="1170122"/>
                  </a:cubicBezTo>
                  <a:cubicBezTo>
                    <a:pt x="1118461" y="1159790"/>
                    <a:pt x="1120701" y="1149366"/>
                    <a:pt x="1123627" y="1139125"/>
                  </a:cubicBezTo>
                  <a:cubicBezTo>
                    <a:pt x="1125871" y="1131271"/>
                    <a:pt x="1129604" y="1123852"/>
                    <a:pt x="1131376" y="1115878"/>
                  </a:cubicBezTo>
                  <a:cubicBezTo>
                    <a:pt x="1134784" y="1100540"/>
                    <a:pt x="1135717" y="1084721"/>
                    <a:pt x="1139125" y="1069383"/>
                  </a:cubicBezTo>
                  <a:cubicBezTo>
                    <a:pt x="1140897" y="1061409"/>
                    <a:pt x="1144893" y="1054060"/>
                    <a:pt x="1146874" y="1046136"/>
                  </a:cubicBezTo>
                  <a:cubicBezTo>
                    <a:pt x="1150068" y="1033358"/>
                    <a:pt x="1152040" y="1020305"/>
                    <a:pt x="1154623" y="1007390"/>
                  </a:cubicBezTo>
                  <a:cubicBezTo>
                    <a:pt x="1152040" y="914400"/>
                    <a:pt x="1151406" y="821335"/>
                    <a:pt x="1146874" y="728420"/>
                  </a:cubicBezTo>
                  <a:cubicBezTo>
                    <a:pt x="1146232" y="715265"/>
                    <a:pt x="1143749" y="702007"/>
                    <a:pt x="1139125" y="689675"/>
                  </a:cubicBezTo>
                  <a:cubicBezTo>
                    <a:pt x="1135855" y="680955"/>
                    <a:pt x="1127792" y="674757"/>
                    <a:pt x="1123627" y="666427"/>
                  </a:cubicBezTo>
                  <a:cubicBezTo>
                    <a:pt x="1117406" y="653985"/>
                    <a:pt x="1113012" y="640706"/>
                    <a:pt x="1108128" y="627681"/>
                  </a:cubicBezTo>
                  <a:cubicBezTo>
                    <a:pt x="1105260" y="620033"/>
                    <a:pt x="1104346" y="611574"/>
                    <a:pt x="1100379" y="604434"/>
                  </a:cubicBezTo>
                  <a:cubicBezTo>
                    <a:pt x="1100359" y="604399"/>
                    <a:pt x="1061644" y="546332"/>
                    <a:pt x="1053884" y="534692"/>
                  </a:cubicBezTo>
                  <a:cubicBezTo>
                    <a:pt x="1048718" y="526943"/>
                    <a:pt x="1044972" y="518030"/>
                    <a:pt x="1038386" y="511444"/>
                  </a:cubicBezTo>
                  <a:lnTo>
                    <a:pt x="999640" y="472698"/>
                  </a:lnTo>
                  <a:cubicBezTo>
                    <a:pt x="991891" y="464949"/>
                    <a:pt x="982472" y="458569"/>
                    <a:pt x="976393" y="449451"/>
                  </a:cubicBezTo>
                  <a:cubicBezTo>
                    <a:pt x="944458" y="401546"/>
                    <a:pt x="979916" y="448277"/>
                    <a:pt x="937647" y="410705"/>
                  </a:cubicBezTo>
                  <a:cubicBezTo>
                    <a:pt x="921265" y="396144"/>
                    <a:pt x="910756" y="374012"/>
                    <a:pt x="891152" y="364210"/>
                  </a:cubicBezTo>
                  <a:cubicBezTo>
                    <a:pt x="880820" y="359044"/>
                    <a:pt x="870881" y="353002"/>
                    <a:pt x="860156" y="348712"/>
                  </a:cubicBezTo>
                  <a:cubicBezTo>
                    <a:pt x="837704" y="339731"/>
                    <a:pt x="807249" y="330732"/>
                    <a:pt x="782664" y="325464"/>
                  </a:cubicBezTo>
                  <a:cubicBezTo>
                    <a:pt x="756907" y="319944"/>
                    <a:pt x="730162" y="318296"/>
                    <a:pt x="705172" y="309966"/>
                  </a:cubicBezTo>
                  <a:cubicBezTo>
                    <a:pt x="697423" y="307383"/>
                    <a:pt x="689849" y="304198"/>
                    <a:pt x="681925" y="302217"/>
                  </a:cubicBezTo>
                  <a:cubicBezTo>
                    <a:pt x="617997" y="286235"/>
                    <a:pt x="667874" y="302631"/>
                    <a:pt x="612183" y="286719"/>
                  </a:cubicBezTo>
                  <a:cubicBezTo>
                    <a:pt x="604329" y="284475"/>
                    <a:pt x="596860" y="280951"/>
                    <a:pt x="588935" y="278970"/>
                  </a:cubicBezTo>
                  <a:cubicBezTo>
                    <a:pt x="576157" y="275775"/>
                    <a:pt x="562967" y="274415"/>
                    <a:pt x="550189" y="271220"/>
                  </a:cubicBezTo>
                  <a:cubicBezTo>
                    <a:pt x="542265" y="269239"/>
                    <a:pt x="535098" y="263912"/>
                    <a:pt x="526942" y="263471"/>
                  </a:cubicBezTo>
                  <a:cubicBezTo>
                    <a:pt x="439208" y="258729"/>
                    <a:pt x="351295" y="258305"/>
                    <a:pt x="263471" y="255722"/>
                  </a:cubicBezTo>
                  <a:cubicBezTo>
                    <a:pt x="253139" y="253139"/>
                    <a:pt x="242675" y="251033"/>
                    <a:pt x="232474" y="247973"/>
                  </a:cubicBezTo>
                  <a:cubicBezTo>
                    <a:pt x="232372" y="247943"/>
                    <a:pt x="174406" y="228617"/>
                    <a:pt x="162732" y="224725"/>
                  </a:cubicBezTo>
                  <a:lnTo>
                    <a:pt x="139484" y="216976"/>
                  </a:lnTo>
                  <a:lnTo>
                    <a:pt x="116237" y="209227"/>
                  </a:lnTo>
                  <a:cubicBezTo>
                    <a:pt x="103322" y="196312"/>
                    <a:pt x="87622" y="185679"/>
                    <a:pt x="77491" y="170481"/>
                  </a:cubicBezTo>
                  <a:cubicBezTo>
                    <a:pt x="42442" y="117907"/>
                    <a:pt x="59666" y="137157"/>
                    <a:pt x="30996" y="108488"/>
                  </a:cubicBezTo>
                  <a:cubicBezTo>
                    <a:pt x="-2252" y="8743"/>
                    <a:pt x="29654" y="110870"/>
                    <a:pt x="7749" y="23248"/>
                  </a:cubicBezTo>
                  <a:cubicBezTo>
                    <a:pt x="5768" y="15323"/>
                    <a:pt x="0" y="0"/>
                    <a:pt x="0"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38">
              <a:extLst>
                <a:ext uri="{FF2B5EF4-FFF2-40B4-BE49-F238E27FC236}">
                  <a16:creationId xmlns:a16="http://schemas.microsoft.com/office/drawing/2014/main" id="{910845D4-25BF-400E-AD9C-9B1B7A054F8E}"/>
                </a:ext>
              </a:extLst>
            </p:cNvPr>
            <p:cNvSpPr/>
            <p:nvPr/>
          </p:nvSpPr>
          <p:spPr>
            <a:xfrm>
              <a:off x="2642461" y="2749766"/>
              <a:ext cx="1286359" cy="2425485"/>
            </a:xfrm>
            <a:custGeom>
              <a:avLst/>
              <a:gdLst>
                <a:gd name="connsiteX0" fmla="*/ 0 w 1286359"/>
                <a:gd name="connsiteY0" fmla="*/ 2425485 h 2425485"/>
                <a:gd name="connsiteX1" fmla="*/ 309966 w 1286359"/>
                <a:gd name="connsiteY1" fmla="*/ 2417735 h 2425485"/>
                <a:gd name="connsiteX2" fmla="*/ 333214 w 1286359"/>
                <a:gd name="connsiteY2" fmla="*/ 2409986 h 2425485"/>
                <a:gd name="connsiteX3" fmla="*/ 402956 w 1286359"/>
                <a:gd name="connsiteY3" fmla="*/ 2402237 h 2425485"/>
                <a:gd name="connsiteX4" fmla="*/ 457200 w 1286359"/>
                <a:gd name="connsiteY4" fmla="*/ 2386739 h 2425485"/>
                <a:gd name="connsiteX5" fmla="*/ 511444 w 1286359"/>
                <a:gd name="connsiteY5" fmla="*/ 2371241 h 2425485"/>
                <a:gd name="connsiteX6" fmla="*/ 550190 w 1286359"/>
                <a:gd name="connsiteY6" fmla="*/ 2347993 h 2425485"/>
                <a:gd name="connsiteX7" fmla="*/ 596685 w 1286359"/>
                <a:gd name="connsiteY7" fmla="*/ 2332495 h 2425485"/>
                <a:gd name="connsiteX8" fmla="*/ 627681 w 1286359"/>
                <a:gd name="connsiteY8" fmla="*/ 2309247 h 2425485"/>
                <a:gd name="connsiteX9" fmla="*/ 643180 w 1286359"/>
                <a:gd name="connsiteY9" fmla="*/ 2293749 h 2425485"/>
                <a:gd name="connsiteX10" fmla="*/ 666427 w 1286359"/>
                <a:gd name="connsiteY10" fmla="*/ 2286000 h 2425485"/>
                <a:gd name="connsiteX11" fmla="*/ 705173 w 1286359"/>
                <a:gd name="connsiteY11" fmla="*/ 2255003 h 2425485"/>
                <a:gd name="connsiteX12" fmla="*/ 736170 w 1286359"/>
                <a:gd name="connsiteY12" fmla="*/ 2239505 h 2425485"/>
                <a:gd name="connsiteX13" fmla="*/ 743919 w 1286359"/>
                <a:gd name="connsiteY13" fmla="*/ 2216258 h 2425485"/>
                <a:gd name="connsiteX14" fmla="*/ 782664 w 1286359"/>
                <a:gd name="connsiteY14" fmla="*/ 2185261 h 2425485"/>
                <a:gd name="connsiteX15" fmla="*/ 798163 w 1286359"/>
                <a:gd name="connsiteY15" fmla="*/ 2162013 h 2425485"/>
                <a:gd name="connsiteX16" fmla="*/ 821410 w 1286359"/>
                <a:gd name="connsiteY16" fmla="*/ 2138766 h 2425485"/>
                <a:gd name="connsiteX17" fmla="*/ 829159 w 1286359"/>
                <a:gd name="connsiteY17" fmla="*/ 2115519 h 2425485"/>
                <a:gd name="connsiteX18" fmla="*/ 844658 w 1286359"/>
                <a:gd name="connsiteY18" fmla="*/ 2100020 h 2425485"/>
                <a:gd name="connsiteX19" fmla="*/ 875654 w 1286359"/>
                <a:gd name="connsiteY19" fmla="*/ 2053525 h 2425485"/>
                <a:gd name="connsiteX20" fmla="*/ 906651 w 1286359"/>
                <a:gd name="connsiteY20" fmla="*/ 2007030 h 2425485"/>
                <a:gd name="connsiteX21" fmla="*/ 922149 w 1286359"/>
                <a:gd name="connsiteY21" fmla="*/ 1983783 h 2425485"/>
                <a:gd name="connsiteX22" fmla="*/ 953146 w 1286359"/>
                <a:gd name="connsiteY22" fmla="*/ 1914041 h 2425485"/>
                <a:gd name="connsiteX23" fmla="*/ 968644 w 1286359"/>
                <a:gd name="connsiteY23" fmla="*/ 1844298 h 2425485"/>
                <a:gd name="connsiteX24" fmla="*/ 976393 w 1286359"/>
                <a:gd name="connsiteY24" fmla="*/ 1813302 h 2425485"/>
                <a:gd name="connsiteX25" fmla="*/ 991892 w 1286359"/>
                <a:gd name="connsiteY25" fmla="*/ 1790054 h 2425485"/>
                <a:gd name="connsiteX26" fmla="*/ 999641 w 1286359"/>
                <a:gd name="connsiteY26" fmla="*/ 1743559 h 2425485"/>
                <a:gd name="connsiteX27" fmla="*/ 1015139 w 1286359"/>
                <a:gd name="connsiteY27" fmla="*/ 1704813 h 2425485"/>
                <a:gd name="connsiteX28" fmla="*/ 1022888 w 1286359"/>
                <a:gd name="connsiteY28" fmla="*/ 1681566 h 2425485"/>
                <a:gd name="connsiteX29" fmla="*/ 1030637 w 1286359"/>
                <a:gd name="connsiteY29" fmla="*/ 1650569 h 2425485"/>
                <a:gd name="connsiteX30" fmla="*/ 1046136 w 1286359"/>
                <a:gd name="connsiteY30" fmla="*/ 1604074 h 2425485"/>
                <a:gd name="connsiteX31" fmla="*/ 1061634 w 1286359"/>
                <a:gd name="connsiteY31" fmla="*/ 1549830 h 2425485"/>
                <a:gd name="connsiteX32" fmla="*/ 1100380 w 1286359"/>
                <a:gd name="connsiteY32" fmla="*/ 1487837 h 2425485"/>
                <a:gd name="connsiteX33" fmla="*/ 1146875 w 1286359"/>
                <a:gd name="connsiteY33" fmla="*/ 1402597 h 2425485"/>
                <a:gd name="connsiteX34" fmla="*/ 1177871 w 1286359"/>
                <a:gd name="connsiteY34" fmla="*/ 1356102 h 2425485"/>
                <a:gd name="connsiteX35" fmla="*/ 1193370 w 1286359"/>
                <a:gd name="connsiteY35" fmla="*/ 1309607 h 2425485"/>
                <a:gd name="connsiteX36" fmla="*/ 1208868 w 1286359"/>
                <a:gd name="connsiteY36" fmla="*/ 1286359 h 2425485"/>
                <a:gd name="connsiteX37" fmla="*/ 1232115 w 1286359"/>
                <a:gd name="connsiteY37" fmla="*/ 1208868 h 2425485"/>
                <a:gd name="connsiteX38" fmla="*/ 1263112 w 1286359"/>
                <a:gd name="connsiteY38" fmla="*/ 1131376 h 2425485"/>
                <a:gd name="connsiteX39" fmla="*/ 1270861 w 1286359"/>
                <a:gd name="connsiteY39" fmla="*/ 1092630 h 2425485"/>
                <a:gd name="connsiteX40" fmla="*/ 1286359 w 1286359"/>
                <a:gd name="connsiteY40" fmla="*/ 984142 h 2425485"/>
                <a:gd name="connsiteX41" fmla="*/ 1278610 w 1286359"/>
                <a:gd name="connsiteY41" fmla="*/ 612183 h 2425485"/>
                <a:gd name="connsiteX42" fmla="*/ 1263112 w 1286359"/>
                <a:gd name="connsiteY42" fmla="*/ 503695 h 2425485"/>
                <a:gd name="connsiteX43" fmla="*/ 1247614 w 1286359"/>
                <a:gd name="connsiteY43" fmla="*/ 387458 h 2425485"/>
                <a:gd name="connsiteX44" fmla="*/ 1239864 w 1286359"/>
                <a:gd name="connsiteY44" fmla="*/ 333213 h 2425485"/>
                <a:gd name="connsiteX45" fmla="*/ 1224366 w 1286359"/>
                <a:gd name="connsiteY45" fmla="*/ 286719 h 2425485"/>
                <a:gd name="connsiteX46" fmla="*/ 1216617 w 1286359"/>
                <a:gd name="connsiteY46" fmla="*/ 263471 h 2425485"/>
                <a:gd name="connsiteX47" fmla="*/ 1201119 w 1286359"/>
                <a:gd name="connsiteY47" fmla="*/ 232474 h 2425485"/>
                <a:gd name="connsiteX48" fmla="*/ 1185620 w 1286359"/>
                <a:gd name="connsiteY48" fmla="*/ 185980 h 2425485"/>
                <a:gd name="connsiteX49" fmla="*/ 1170122 w 1286359"/>
                <a:gd name="connsiteY49" fmla="*/ 131735 h 2425485"/>
                <a:gd name="connsiteX50" fmla="*/ 1162373 w 1286359"/>
                <a:gd name="connsiteY50" fmla="*/ 23247 h 2425485"/>
                <a:gd name="connsiteX51" fmla="*/ 1154624 w 1286359"/>
                <a:gd name="connsiteY51" fmla="*/ 0 h 242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86359" h="2425485">
                  <a:moveTo>
                    <a:pt x="0" y="2425485"/>
                  </a:moveTo>
                  <a:cubicBezTo>
                    <a:pt x="103322" y="2422902"/>
                    <a:pt x="206723" y="2422537"/>
                    <a:pt x="309966" y="2417735"/>
                  </a:cubicBezTo>
                  <a:cubicBezTo>
                    <a:pt x="318126" y="2417355"/>
                    <a:pt x="325157" y="2411329"/>
                    <a:pt x="333214" y="2409986"/>
                  </a:cubicBezTo>
                  <a:cubicBezTo>
                    <a:pt x="356286" y="2406141"/>
                    <a:pt x="379709" y="2404820"/>
                    <a:pt x="402956" y="2402237"/>
                  </a:cubicBezTo>
                  <a:cubicBezTo>
                    <a:pt x="458694" y="2383658"/>
                    <a:pt x="389089" y="2406199"/>
                    <a:pt x="457200" y="2386739"/>
                  </a:cubicBezTo>
                  <a:cubicBezTo>
                    <a:pt x="535020" y="2364505"/>
                    <a:pt x="414540" y="2395466"/>
                    <a:pt x="511444" y="2371241"/>
                  </a:cubicBezTo>
                  <a:cubicBezTo>
                    <a:pt x="524359" y="2363492"/>
                    <a:pt x="536478" y="2354226"/>
                    <a:pt x="550190" y="2347993"/>
                  </a:cubicBezTo>
                  <a:cubicBezTo>
                    <a:pt x="565062" y="2341233"/>
                    <a:pt x="596685" y="2332495"/>
                    <a:pt x="596685" y="2332495"/>
                  </a:cubicBezTo>
                  <a:cubicBezTo>
                    <a:pt x="607017" y="2324746"/>
                    <a:pt x="617759" y="2317515"/>
                    <a:pt x="627681" y="2309247"/>
                  </a:cubicBezTo>
                  <a:cubicBezTo>
                    <a:pt x="633294" y="2304570"/>
                    <a:pt x="636915" y="2297508"/>
                    <a:pt x="643180" y="2293749"/>
                  </a:cubicBezTo>
                  <a:cubicBezTo>
                    <a:pt x="650184" y="2289547"/>
                    <a:pt x="659121" y="2289653"/>
                    <a:pt x="666427" y="2286000"/>
                  </a:cubicBezTo>
                  <a:cubicBezTo>
                    <a:pt x="722739" y="2257845"/>
                    <a:pt x="661921" y="2283838"/>
                    <a:pt x="705173" y="2255003"/>
                  </a:cubicBezTo>
                  <a:cubicBezTo>
                    <a:pt x="714785" y="2248595"/>
                    <a:pt x="725838" y="2244671"/>
                    <a:pt x="736170" y="2239505"/>
                  </a:cubicBezTo>
                  <a:cubicBezTo>
                    <a:pt x="738753" y="2231756"/>
                    <a:pt x="739717" y="2223262"/>
                    <a:pt x="743919" y="2216258"/>
                  </a:cubicBezTo>
                  <a:cubicBezTo>
                    <a:pt x="751281" y="2203987"/>
                    <a:pt x="772103" y="2192302"/>
                    <a:pt x="782664" y="2185261"/>
                  </a:cubicBezTo>
                  <a:cubicBezTo>
                    <a:pt x="787830" y="2177512"/>
                    <a:pt x="792201" y="2169168"/>
                    <a:pt x="798163" y="2162013"/>
                  </a:cubicBezTo>
                  <a:cubicBezTo>
                    <a:pt x="805179" y="2153594"/>
                    <a:pt x="815331" y="2147884"/>
                    <a:pt x="821410" y="2138766"/>
                  </a:cubicBezTo>
                  <a:cubicBezTo>
                    <a:pt x="825941" y="2131970"/>
                    <a:pt x="824956" y="2122523"/>
                    <a:pt x="829159" y="2115519"/>
                  </a:cubicBezTo>
                  <a:cubicBezTo>
                    <a:pt x="832918" y="2109254"/>
                    <a:pt x="840274" y="2105865"/>
                    <a:pt x="844658" y="2100020"/>
                  </a:cubicBezTo>
                  <a:cubicBezTo>
                    <a:pt x="855834" y="2085119"/>
                    <a:pt x="865322" y="2069023"/>
                    <a:pt x="875654" y="2053525"/>
                  </a:cubicBezTo>
                  <a:lnTo>
                    <a:pt x="906651" y="2007030"/>
                  </a:lnTo>
                  <a:lnTo>
                    <a:pt x="922149" y="1983783"/>
                  </a:lnTo>
                  <a:cubicBezTo>
                    <a:pt x="940592" y="1928453"/>
                    <a:pt x="928585" y="1950881"/>
                    <a:pt x="953146" y="1914041"/>
                  </a:cubicBezTo>
                  <a:cubicBezTo>
                    <a:pt x="972046" y="1838438"/>
                    <a:pt x="948966" y="1932850"/>
                    <a:pt x="968644" y="1844298"/>
                  </a:cubicBezTo>
                  <a:cubicBezTo>
                    <a:pt x="970954" y="1833902"/>
                    <a:pt x="972198" y="1823091"/>
                    <a:pt x="976393" y="1813302"/>
                  </a:cubicBezTo>
                  <a:cubicBezTo>
                    <a:pt x="980062" y="1804741"/>
                    <a:pt x="986726" y="1797803"/>
                    <a:pt x="991892" y="1790054"/>
                  </a:cubicBezTo>
                  <a:cubicBezTo>
                    <a:pt x="994475" y="1774556"/>
                    <a:pt x="995507" y="1758717"/>
                    <a:pt x="999641" y="1743559"/>
                  </a:cubicBezTo>
                  <a:cubicBezTo>
                    <a:pt x="1003301" y="1730139"/>
                    <a:pt x="1010255" y="1717838"/>
                    <a:pt x="1015139" y="1704813"/>
                  </a:cubicBezTo>
                  <a:cubicBezTo>
                    <a:pt x="1018007" y="1697165"/>
                    <a:pt x="1020644" y="1689420"/>
                    <a:pt x="1022888" y="1681566"/>
                  </a:cubicBezTo>
                  <a:cubicBezTo>
                    <a:pt x="1025814" y="1671325"/>
                    <a:pt x="1027577" y="1660770"/>
                    <a:pt x="1030637" y="1650569"/>
                  </a:cubicBezTo>
                  <a:cubicBezTo>
                    <a:pt x="1035331" y="1634921"/>
                    <a:pt x="1042174" y="1619923"/>
                    <a:pt x="1046136" y="1604074"/>
                  </a:cubicBezTo>
                  <a:cubicBezTo>
                    <a:pt x="1050068" y="1588347"/>
                    <a:pt x="1054965" y="1565392"/>
                    <a:pt x="1061634" y="1549830"/>
                  </a:cubicBezTo>
                  <a:cubicBezTo>
                    <a:pt x="1095715" y="1470305"/>
                    <a:pt x="1055881" y="1569418"/>
                    <a:pt x="1100380" y="1487837"/>
                  </a:cubicBezTo>
                  <a:cubicBezTo>
                    <a:pt x="1157048" y="1383946"/>
                    <a:pt x="1093222" y="1474131"/>
                    <a:pt x="1146875" y="1402597"/>
                  </a:cubicBezTo>
                  <a:cubicBezTo>
                    <a:pt x="1172509" y="1325691"/>
                    <a:pt x="1129502" y="1443165"/>
                    <a:pt x="1177871" y="1356102"/>
                  </a:cubicBezTo>
                  <a:cubicBezTo>
                    <a:pt x="1185805" y="1341821"/>
                    <a:pt x="1184308" y="1323200"/>
                    <a:pt x="1193370" y="1309607"/>
                  </a:cubicBezTo>
                  <a:cubicBezTo>
                    <a:pt x="1198536" y="1301858"/>
                    <a:pt x="1205086" y="1294870"/>
                    <a:pt x="1208868" y="1286359"/>
                  </a:cubicBezTo>
                  <a:cubicBezTo>
                    <a:pt x="1251273" y="1190946"/>
                    <a:pt x="1205059" y="1281017"/>
                    <a:pt x="1232115" y="1208868"/>
                  </a:cubicBezTo>
                  <a:cubicBezTo>
                    <a:pt x="1249828" y="1161633"/>
                    <a:pt x="1251162" y="1191129"/>
                    <a:pt x="1263112" y="1131376"/>
                  </a:cubicBezTo>
                  <a:cubicBezTo>
                    <a:pt x="1265695" y="1118461"/>
                    <a:pt x="1268998" y="1105669"/>
                    <a:pt x="1270861" y="1092630"/>
                  </a:cubicBezTo>
                  <a:cubicBezTo>
                    <a:pt x="1289268" y="963779"/>
                    <a:pt x="1268840" y="1071737"/>
                    <a:pt x="1286359" y="984142"/>
                  </a:cubicBezTo>
                  <a:cubicBezTo>
                    <a:pt x="1283776" y="860156"/>
                    <a:pt x="1283036" y="736117"/>
                    <a:pt x="1278610" y="612183"/>
                  </a:cubicBezTo>
                  <a:cubicBezTo>
                    <a:pt x="1276782" y="561006"/>
                    <a:pt x="1268347" y="550809"/>
                    <a:pt x="1263112" y="503695"/>
                  </a:cubicBezTo>
                  <a:cubicBezTo>
                    <a:pt x="1250471" y="389924"/>
                    <a:pt x="1266306" y="443533"/>
                    <a:pt x="1247614" y="387458"/>
                  </a:cubicBezTo>
                  <a:cubicBezTo>
                    <a:pt x="1245031" y="369376"/>
                    <a:pt x="1243971" y="351011"/>
                    <a:pt x="1239864" y="333213"/>
                  </a:cubicBezTo>
                  <a:cubicBezTo>
                    <a:pt x="1236191" y="317295"/>
                    <a:pt x="1229532" y="302217"/>
                    <a:pt x="1224366" y="286719"/>
                  </a:cubicBezTo>
                  <a:cubicBezTo>
                    <a:pt x="1221783" y="278970"/>
                    <a:pt x="1220270" y="270777"/>
                    <a:pt x="1216617" y="263471"/>
                  </a:cubicBezTo>
                  <a:cubicBezTo>
                    <a:pt x="1211451" y="253139"/>
                    <a:pt x="1205409" y="243200"/>
                    <a:pt x="1201119" y="232474"/>
                  </a:cubicBezTo>
                  <a:cubicBezTo>
                    <a:pt x="1195052" y="217306"/>
                    <a:pt x="1190786" y="201478"/>
                    <a:pt x="1185620" y="185980"/>
                  </a:cubicBezTo>
                  <a:cubicBezTo>
                    <a:pt x="1174506" y="152638"/>
                    <a:pt x="1179849" y="170644"/>
                    <a:pt x="1170122" y="131735"/>
                  </a:cubicBezTo>
                  <a:cubicBezTo>
                    <a:pt x="1167539" y="95572"/>
                    <a:pt x="1166609" y="59253"/>
                    <a:pt x="1162373" y="23247"/>
                  </a:cubicBezTo>
                  <a:cubicBezTo>
                    <a:pt x="1161419" y="15135"/>
                    <a:pt x="1154624" y="0"/>
                    <a:pt x="1154624"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92DA920B-48A0-4E70-8CEC-1DCE675410BC}"/>
              </a:ext>
            </a:extLst>
          </p:cNvPr>
          <p:cNvSpPr txBox="1"/>
          <p:nvPr/>
        </p:nvSpPr>
        <p:spPr>
          <a:xfrm>
            <a:off x="1856350" y="5885418"/>
            <a:ext cx="4661409" cy="369332"/>
          </a:xfrm>
          <a:prstGeom prst="rect">
            <a:avLst/>
          </a:prstGeom>
          <a:noFill/>
        </p:spPr>
        <p:txBody>
          <a:bodyPr wrap="square" rtlCol="0">
            <a:spAutoFit/>
          </a:bodyPr>
          <a:lstStyle/>
          <a:p>
            <a:r>
              <a:rPr lang="en-US" dirty="0"/>
              <a:t>You must set the meter to OHMS (or resistance)</a:t>
            </a:r>
          </a:p>
        </p:txBody>
      </p:sp>
      <p:grpSp>
        <p:nvGrpSpPr>
          <p:cNvPr id="47" name="Group 46">
            <a:extLst>
              <a:ext uri="{FF2B5EF4-FFF2-40B4-BE49-F238E27FC236}">
                <a16:creationId xmlns:a16="http://schemas.microsoft.com/office/drawing/2014/main" id="{87786575-A70F-4EF7-B2B6-AFBEEA471D73}"/>
              </a:ext>
            </a:extLst>
          </p:cNvPr>
          <p:cNvGrpSpPr/>
          <p:nvPr/>
        </p:nvGrpSpPr>
        <p:grpSpPr>
          <a:xfrm>
            <a:off x="4851266" y="1504126"/>
            <a:ext cx="2390251" cy="3963484"/>
            <a:chOff x="4777715" y="1304764"/>
            <a:chExt cx="2390251" cy="3963484"/>
          </a:xfrm>
        </p:grpSpPr>
        <p:pic>
          <p:nvPicPr>
            <p:cNvPr id="22" name="Picture 4" descr="http://t1.gstatic.com/images?q=tbn:ANd9GcS7mSNLpmqkZKPjLLTLn_qY_-og5UP1QOJLp0pkGI64svYoJGyKSw">
              <a:extLst>
                <a:ext uri="{FF2B5EF4-FFF2-40B4-BE49-F238E27FC236}">
                  <a16:creationId xmlns:a16="http://schemas.microsoft.com/office/drawing/2014/main" id="{4653B690-2AB6-48DD-8DD7-F379F8116C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307" t="25154" r="38846" b="5765"/>
            <a:stretch/>
          </p:blipFill>
          <p:spPr bwMode="auto">
            <a:xfrm>
              <a:off x="4777715" y="3230221"/>
              <a:ext cx="1123627" cy="2038027"/>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Group 22">
              <a:extLst>
                <a:ext uri="{FF2B5EF4-FFF2-40B4-BE49-F238E27FC236}">
                  <a16:creationId xmlns:a16="http://schemas.microsoft.com/office/drawing/2014/main" id="{FD055C91-FC1C-4C93-AC63-B870F7DF07D8}"/>
                </a:ext>
              </a:extLst>
            </p:cNvPr>
            <p:cNvGrpSpPr/>
            <p:nvPr/>
          </p:nvGrpSpPr>
          <p:grpSpPr>
            <a:xfrm>
              <a:off x="5466215" y="1814749"/>
              <a:ext cx="108012" cy="904386"/>
              <a:chOff x="4752020" y="4520021"/>
              <a:chExt cx="108012" cy="904386"/>
            </a:xfrm>
          </p:grpSpPr>
          <p:sp>
            <p:nvSpPr>
              <p:cNvPr id="24" name="Rectangle 23">
                <a:extLst>
                  <a:ext uri="{FF2B5EF4-FFF2-40B4-BE49-F238E27FC236}">
                    <a16:creationId xmlns:a16="http://schemas.microsoft.com/office/drawing/2014/main" id="{8FEF8D6B-278B-4A98-B9FB-0DD8E7F6E543}"/>
                  </a:ext>
                </a:extLst>
              </p:cNvPr>
              <p:cNvSpPr/>
              <p:nvPr/>
            </p:nvSpPr>
            <p:spPr>
              <a:xfrm>
                <a:off x="4752020" y="5013176"/>
                <a:ext cx="108012" cy="41123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711DD4CC-C739-48E2-A84F-0F494EC9C820}"/>
                  </a:ext>
                </a:extLst>
              </p:cNvPr>
              <p:cNvCxnSpPr>
                <a:endCxn id="24" idx="0"/>
              </p:cNvCxnSpPr>
              <p:nvPr/>
            </p:nvCxnSpPr>
            <p:spPr>
              <a:xfrm>
                <a:off x="4806026" y="4520021"/>
                <a:ext cx="0" cy="49315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67833EEB-357C-4B69-A33D-05AC7F2B7064}"/>
                </a:ext>
              </a:extLst>
            </p:cNvPr>
            <p:cNvGrpSpPr/>
            <p:nvPr/>
          </p:nvGrpSpPr>
          <p:grpSpPr>
            <a:xfrm>
              <a:off x="6912260" y="1788916"/>
              <a:ext cx="108012" cy="904386"/>
              <a:chOff x="5112060" y="4481275"/>
              <a:chExt cx="108012" cy="904386"/>
            </a:xfrm>
          </p:grpSpPr>
          <p:sp>
            <p:nvSpPr>
              <p:cNvPr id="27" name="Rectangle 26">
                <a:extLst>
                  <a:ext uri="{FF2B5EF4-FFF2-40B4-BE49-F238E27FC236}">
                    <a16:creationId xmlns:a16="http://schemas.microsoft.com/office/drawing/2014/main" id="{D465876F-C68C-4C0B-BAF9-B21E2C0FDBEA}"/>
                  </a:ext>
                </a:extLst>
              </p:cNvPr>
              <p:cNvSpPr/>
              <p:nvPr/>
            </p:nvSpPr>
            <p:spPr>
              <a:xfrm>
                <a:off x="5112060" y="4974430"/>
                <a:ext cx="108012" cy="41123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a:extLst>
                  <a:ext uri="{FF2B5EF4-FFF2-40B4-BE49-F238E27FC236}">
                    <a16:creationId xmlns:a16="http://schemas.microsoft.com/office/drawing/2014/main" id="{A9D70BE7-E0C8-4E28-9898-3009ED0C2631}"/>
                  </a:ext>
                </a:extLst>
              </p:cNvPr>
              <p:cNvCxnSpPr>
                <a:endCxn id="27" idx="0"/>
              </p:cNvCxnSpPr>
              <p:nvPr/>
            </p:nvCxnSpPr>
            <p:spPr>
              <a:xfrm>
                <a:off x="5166066" y="4481275"/>
                <a:ext cx="0" cy="49315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9" name="Freeform 46">
              <a:extLst>
                <a:ext uri="{FF2B5EF4-FFF2-40B4-BE49-F238E27FC236}">
                  <a16:creationId xmlns:a16="http://schemas.microsoft.com/office/drawing/2014/main" id="{C7D1FA14-9EC5-43D3-8412-66EEAA0D02F2}"/>
                </a:ext>
              </a:extLst>
            </p:cNvPr>
            <p:cNvSpPr/>
            <p:nvPr/>
          </p:nvSpPr>
          <p:spPr>
            <a:xfrm>
              <a:off x="5513686" y="2724556"/>
              <a:ext cx="1154623" cy="2255003"/>
            </a:xfrm>
            <a:custGeom>
              <a:avLst/>
              <a:gdLst>
                <a:gd name="connsiteX0" fmla="*/ 309966 w 1154623"/>
                <a:gd name="connsiteY0" fmla="*/ 2255003 h 2255003"/>
                <a:gd name="connsiteX1" fmla="*/ 387457 w 1154623"/>
                <a:gd name="connsiteY1" fmla="*/ 2239505 h 2255003"/>
                <a:gd name="connsiteX2" fmla="*/ 410705 w 1154623"/>
                <a:gd name="connsiteY2" fmla="*/ 2231756 h 2255003"/>
                <a:gd name="connsiteX3" fmla="*/ 464949 w 1154623"/>
                <a:gd name="connsiteY3" fmla="*/ 2224007 h 2255003"/>
                <a:gd name="connsiteX4" fmla="*/ 534691 w 1154623"/>
                <a:gd name="connsiteY4" fmla="*/ 2200759 h 2255003"/>
                <a:gd name="connsiteX5" fmla="*/ 557939 w 1154623"/>
                <a:gd name="connsiteY5" fmla="*/ 2193010 h 2255003"/>
                <a:gd name="connsiteX6" fmla="*/ 581186 w 1154623"/>
                <a:gd name="connsiteY6" fmla="*/ 2185261 h 2255003"/>
                <a:gd name="connsiteX7" fmla="*/ 596684 w 1154623"/>
                <a:gd name="connsiteY7" fmla="*/ 2162014 h 2255003"/>
                <a:gd name="connsiteX8" fmla="*/ 643179 w 1154623"/>
                <a:gd name="connsiteY8" fmla="*/ 2131017 h 2255003"/>
                <a:gd name="connsiteX9" fmla="*/ 697423 w 1154623"/>
                <a:gd name="connsiteY9" fmla="*/ 2100020 h 2255003"/>
                <a:gd name="connsiteX10" fmla="*/ 751667 w 1154623"/>
                <a:gd name="connsiteY10" fmla="*/ 2045776 h 2255003"/>
                <a:gd name="connsiteX11" fmla="*/ 774915 w 1154623"/>
                <a:gd name="connsiteY11" fmla="*/ 2022529 h 2255003"/>
                <a:gd name="connsiteX12" fmla="*/ 798162 w 1154623"/>
                <a:gd name="connsiteY12" fmla="*/ 2007031 h 2255003"/>
                <a:gd name="connsiteX13" fmla="*/ 813661 w 1154623"/>
                <a:gd name="connsiteY13" fmla="*/ 1983783 h 2255003"/>
                <a:gd name="connsiteX14" fmla="*/ 852406 w 1154623"/>
                <a:gd name="connsiteY14" fmla="*/ 1937288 h 2255003"/>
                <a:gd name="connsiteX15" fmla="*/ 860156 w 1154623"/>
                <a:gd name="connsiteY15" fmla="*/ 1914041 h 2255003"/>
                <a:gd name="connsiteX16" fmla="*/ 875654 w 1154623"/>
                <a:gd name="connsiteY16" fmla="*/ 1890793 h 2255003"/>
                <a:gd name="connsiteX17" fmla="*/ 891152 w 1154623"/>
                <a:gd name="connsiteY17" fmla="*/ 1844298 h 2255003"/>
                <a:gd name="connsiteX18" fmla="*/ 906650 w 1154623"/>
                <a:gd name="connsiteY18" fmla="*/ 1813302 h 2255003"/>
                <a:gd name="connsiteX19" fmla="*/ 922149 w 1154623"/>
                <a:gd name="connsiteY19" fmla="*/ 1712563 h 2255003"/>
                <a:gd name="connsiteX20" fmla="*/ 937647 w 1154623"/>
                <a:gd name="connsiteY20" fmla="*/ 1658319 h 2255003"/>
                <a:gd name="connsiteX21" fmla="*/ 953145 w 1154623"/>
                <a:gd name="connsiteY21" fmla="*/ 1596325 h 2255003"/>
                <a:gd name="connsiteX22" fmla="*/ 960895 w 1154623"/>
                <a:gd name="connsiteY22" fmla="*/ 1573078 h 2255003"/>
                <a:gd name="connsiteX23" fmla="*/ 968644 w 1154623"/>
                <a:gd name="connsiteY23" fmla="*/ 1534332 h 2255003"/>
                <a:gd name="connsiteX24" fmla="*/ 984142 w 1154623"/>
                <a:gd name="connsiteY24" fmla="*/ 1511085 h 2255003"/>
                <a:gd name="connsiteX25" fmla="*/ 1007389 w 1154623"/>
                <a:gd name="connsiteY25" fmla="*/ 1410346 h 2255003"/>
                <a:gd name="connsiteX26" fmla="*/ 1022888 w 1154623"/>
                <a:gd name="connsiteY26" fmla="*/ 1325105 h 2255003"/>
                <a:gd name="connsiteX27" fmla="*/ 1030637 w 1154623"/>
                <a:gd name="connsiteY27" fmla="*/ 1301858 h 2255003"/>
                <a:gd name="connsiteX28" fmla="*/ 1046135 w 1154623"/>
                <a:gd name="connsiteY28" fmla="*/ 1278610 h 2255003"/>
                <a:gd name="connsiteX29" fmla="*/ 1061634 w 1154623"/>
                <a:gd name="connsiteY29" fmla="*/ 1239864 h 2255003"/>
                <a:gd name="connsiteX30" fmla="*/ 1084881 w 1154623"/>
                <a:gd name="connsiteY30" fmla="*/ 1216617 h 2255003"/>
                <a:gd name="connsiteX31" fmla="*/ 1115878 w 1154623"/>
                <a:gd name="connsiteY31" fmla="*/ 1170122 h 2255003"/>
                <a:gd name="connsiteX32" fmla="*/ 1123627 w 1154623"/>
                <a:gd name="connsiteY32" fmla="*/ 1139125 h 2255003"/>
                <a:gd name="connsiteX33" fmla="*/ 1131376 w 1154623"/>
                <a:gd name="connsiteY33" fmla="*/ 1115878 h 2255003"/>
                <a:gd name="connsiteX34" fmla="*/ 1139125 w 1154623"/>
                <a:gd name="connsiteY34" fmla="*/ 1069383 h 2255003"/>
                <a:gd name="connsiteX35" fmla="*/ 1146874 w 1154623"/>
                <a:gd name="connsiteY35" fmla="*/ 1046136 h 2255003"/>
                <a:gd name="connsiteX36" fmla="*/ 1154623 w 1154623"/>
                <a:gd name="connsiteY36" fmla="*/ 1007390 h 2255003"/>
                <a:gd name="connsiteX37" fmla="*/ 1146874 w 1154623"/>
                <a:gd name="connsiteY37" fmla="*/ 728420 h 2255003"/>
                <a:gd name="connsiteX38" fmla="*/ 1139125 w 1154623"/>
                <a:gd name="connsiteY38" fmla="*/ 689675 h 2255003"/>
                <a:gd name="connsiteX39" fmla="*/ 1123627 w 1154623"/>
                <a:gd name="connsiteY39" fmla="*/ 666427 h 2255003"/>
                <a:gd name="connsiteX40" fmla="*/ 1108128 w 1154623"/>
                <a:gd name="connsiteY40" fmla="*/ 627681 h 2255003"/>
                <a:gd name="connsiteX41" fmla="*/ 1100379 w 1154623"/>
                <a:gd name="connsiteY41" fmla="*/ 604434 h 2255003"/>
                <a:gd name="connsiteX42" fmla="*/ 1053884 w 1154623"/>
                <a:gd name="connsiteY42" fmla="*/ 534692 h 2255003"/>
                <a:gd name="connsiteX43" fmla="*/ 1038386 w 1154623"/>
                <a:gd name="connsiteY43" fmla="*/ 511444 h 2255003"/>
                <a:gd name="connsiteX44" fmla="*/ 999640 w 1154623"/>
                <a:gd name="connsiteY44" fmla="*/ 472698 h 2255003"/>
                <a:gd name="connsiteX45" fmla="*/ 976393 w 1154623"/>
                <a:gd name="connsiteY45" fmla="*/ 449451 h 2255003"/>
                <a:gd name="connsiteX46" fmla="*/ 937647 w 1154623"/>
                <a:gd name="connsiteY46" fmla="*/ 410705 h 2255003"/>
                <a:gd name="connsiteX47" fmla="*/ 891152 w 1154623"/>
                <a:gd name="connsiteY47" fmla="*/ 364210 h 2255003"/>
                <a:gd name="connsiteX48" fmla="*/ 860156 w 1154623"/>
                <a:gd name="connsiteY48" fmla="*/ 348712 h 2255003"/>
                <a:gd name="connsiteX49" fmla="*/ 782664 w 1154623"/>
                <a:gd name="connsiteY49" fmla="*/ 325464 h 2255003"/>
                <a:gd name="connsiteX50" fmla="*/ 705172 w 1154623"/>
                <a:gd name="connsiteY50" fmla="*/ 309966 h 2255003"/>
                <a:gd name="connsiteX51" fmla="*/ 681925 w 1154623"/>
                <a:gd name="connsiteY51" fmla="*/ 302217 h 2255003"/>
                <a:gd name="connsiteX52" fmla="*/ 612183 w 1154623"/>
                <a:gd name="connsiteY52" fmla="*/ 286719 h 2255003"/>
                <a:gd name="connsiteX53" fmla="*/ 588935 w 1154623"/>
                <a:gd name="connsiteY53" fmla="*/ 278970 h 2255003"/>
                <a:gd name="connsiteX54" fmla="*/ 550189 w 1154623"/>
                <a:gd name="connsiteY54" fmla="*/ 271220 h 2255003"/>
                <a:gd name="connsiteX55" fmla="*/ 526942 w 1154623"/>
                <a:gd name="connsiteY55" fmla="*/ 263471 h 2255003"/>
                <a:gd name="connsiteX56" fmla="*/ 263471 w 1154623"/>
                <a:gd name="connsiteY56" fmla="*/ 255722 h 2255003"/>
                <a:gd name="connsiteX57" fmla="*/ 232474 w 1154623"/>
                <a:gd name="connsiteY57" fmla="*/ 247973 h 2255003"/>
                <a:gd name="connsiteX58" fmla="*/ 162732 w 1154623"/>
                <a:gd name="connsiteY58" fmla="*/ 224725 h 2255003"/>
                <a:gd name="connsiteX59" fmla="*/ 139484 w 1154623"/>
                <a:gd name="connsiteY59" fmla="*/ 216976 h 2255003"/>
                <a:gd name="connsiteX60" fmla="*/ 116237 w 1154623"/>
                <a:gd name="connsiteY60" fmla="*/ 209227 h 2255003"/>
                <a:gd name="connsiteX61" fmla="*/ 77491 w 1154623"/>
                <a:gd name="connsiteY61" fmla="*/ 170481 h 2255003"/>
                <a:gd name="connsiteX62" fmla="*/ 30996 w 1154623"/>
                <a:gd name="connsiteY62" fmla="*/ 108488 h 2255003"/>
                <a:gd name="connsiteX63" fmla="*/ 7749 w 1154623"/>
                <a:gd name="connsiteY63" fmla="*/ 23248 h 2255003"/>
                <a:gd name="connsiteX64" fmla="*/ 0 w 1154623"/>
                <a:gd name="connsiteY64" fmla="*/ 0 h 225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154623" h="2255003">
                  <a:moveTo>
                    <a:pt x="309966" y="2255003"/>
                  </a:moveTo>
                  <a:cubicBezTo>
                    <a:pt x="346504" y="2248914"/>
                    <a:pt x="355088" y="2248753"/>
                    <a:pt x="387457" y="2239505"/>
                  </a:cubicBezTo>
                  <a:cubicBezTo>
                    <a:pt x="395311" y="2237261"/>
                    <a:pt x="402695" y="2233358"/>
                    <a:pt x="410705" y="2231756"/>
                  </a:cubicBezTo>
                  <a:cubicBezTo>
                    <a:pt x="428615" y="2228174"/>
                    <a:pt x="446868" y="2226590"/>
                    <a:pt x="464949" y="2224007"/>
                  </a:cubicBezTo>
                  <a:lnTo>
                    <a:pt x="534691" y="2200759"/>
                  </a:lnTo>
                  <a:lnTo>
                    <a:pt x="557939" y="2193010"/>
                  </a:lnTo>
                  <a:lnTo>
                    <a:pt x="581186" y="2185261"/>
                  </a:lnTo>
                  <a:cubicBezTo>
                    <a:pt x="586352" y="2177512"/>
                    <a:pt x="589675" y="2168147"/>
                    <a:pt x="596684" y="2162014"/>
                  </a:cubicBezTo>
                  <a:cubicBezTo>
                    <a:pt x="610702" y="2149748"/>
                    <a:pt x="626519" y="2139347"/>
                    <a:pt x="643179" y="2131017"/>
                  </a:cubicBezTo>
                  <a:cubicBezTo>
                    <a:pt x="658736" y="2123239"/>
                    <a:pt x="683728" y="2112346"/>
                    <a:pt x="697423" y="2100020"/>
                  </a:cubicBezTo>
                  <a:cubicBezTo>
                    <a:pt x="716430" y="2082914"/>
                    <a:pt x="733586" y="2063857"/>
                    <a:pt x="751667" y="2045776"/>
                  </a:cubicBezTo>
                  <a:cubicBezTo>
                    <a:pt x="759416" y="2038027"/>
                    <a:pt x="765797" y="2028608"/>
                    <a:pt x="774915" y="2022529"/>
                  </a:cubicBezTo>
                  <a:lnTo>
                    <a:pt x="798162" y="2007031"/>
                  </a:lnTo>
                  <a:cubicBezTo>
                    <a:pt x="803328" y="1999282"/>
                    <a:pt x="807699" y="1990938"/>
                    <a:pt x="813661" y="1983783"/>
                  </a:cubicBezTo>
                  <a:cubicBezTo>
                    <a:pt x="835087" y="1958072"/>
                    <a:pt x="837974" y="1966151"/>
                    <a:pt x="852406" y="1937288"/>
                  </a:cubicBezTo>
                  <a:cubicBezTo>
                    <a:pt x="856059" y="1929982"/>
                    <a:pt x="856503" y="1921347"/>
                    <a:pt x="860156" y="1914041"/>
                  </a:cubicBezTo>
                  <a:cubicBezTo>
                    <a:pt x="864321" y="1905711"/>
                    <a:pt x="871872" y="1899304"/>
                    <a:pt x="875654" y="1890793"/>
                  </a:cubicBezTo>
                  <a:cubicBezTo>
                    <a:pt x="882289" y="1875864"/>
                    <a:pt x="883846" y="1858910"/>
                    <a:pt x="891152" y="1844298"/>
                  </a:cubicBezTo>
                  <a:lnTo>
                    <a:pt x="906650" y="1813302"/>
                  </a:lnTo>
                  <a:cubicBezTo>
                    <a:pt x="911355" y="1775665"/>
                    <a:pt x="913275" y="1748059"/>
                    <a:pt x="922149" y="1712563"/>
                  </a:cubicBezTo>
                  <a:cubicBezTo>
                    <a:pt x="926710" y="1694320"/>
                    <a:pt x="932802" y="1676489"/>
                    <a:pt x="937647" y="1658319"/>
                  </a:cubicBezTo>
                  <a:cubicBezTo>
                    <a:pt x="943135" y="1637738"/>
                    <a:pt x="946408" y="1616532"/>
                    <a:pt x="953145" y="1596325"/>
                  </a:cubicBezTo>
                  <a:cubicBezTo>
                    <a:pt x="955728" y="1588576"/>
                    <a:pt x="958914" y="1581002"/>
                    <a:pt x="960895" y="1573078"/>
                  </a:cubicBezTo>
                  <a:cubicBezTo>
                    <a:pt x="964090" y="1560300"/>
                    <a:pt x="964019" y="1546665"/>
                    <a:pt x="968644" y="1534332"/>
                  </a:cubicBezTo>
                  <a:cubicBezTo>
                    <a:pt x="971914" y="1525612"/>
                    <a:pt x="978976" y="1518834"/>
                    <a:pt x="984142" y="1511085"/>
                  </a:cubicBezTo>
                  <a:cubicBezTo>
                    <a:pt x="1001242" y="1425583"/>
                    <a:pt x="991310" y="1458583"/>
                    <a:pt x="1007389" y="1410346"/>
                  </a:cubicBezTo>
                  <a:cubicBezTo>
                    <a:pt x="1013660" y="1366450"/>
                    <a:pt x="1012450" y="1361640"/>
                    <a:pt x="1022888" y="1325105"/>
                  </a:cubicBezTo>
                  <a:cubicBezTo>
                    <a:pt x="1025132" y="1317251"/>
                    <a:pt x="1026984" y="1309164"/>
                    <a:pt x="1030637" y="1301858"/>
                  </a:cubicBezTo>
                  <a:cubicBezTo>
                    <a:pt x="1034802" y="1293528"/>
                    <a:pt x="1041970" y="1286940"/>
                    <a:pt x="1046135" y="1278610"/>
                  </a:cubicBezTo>
                  <a:cubicBezTo>
                    <a:pt x="1052356" y="1266168"/>
                    <a:pt x="1054261" y="1251660"/>
                    <a:pt x="1061634" y="1239864"/>
                  </a:cubicBezTo>
                  <a:cubicBezTo>
                    <a:pt x="1067442" y="1230571"/>
                    <a:pt x="1078153" y="1225267"/>
                    <a:pt x="1084881" y="1216617"/>
                  </a:cubicBezTo>
                  <a:cubicBezTo>
                    <a:pt x="1096317" y="1201914"/>
                    <a:pt x="1115878" y="1170122"/>
                    <a:pt x="1115878" y="1170122"/>
                  </a:cubicBezTo>
                  <a:cubicBezTo>
                    <a:pt x="1118461" y="1159790"/>
                    <a:pt x="1120701" y="1149366"/>
                    <a:pt x="1123627" y="1139125"/>
                  </a:cubicBezTo>
                  <a:cubicBezTo>
                    <a:pt x="1125871" y="1131271"/>
                    <a:pt x="1129604" y="1123852"/>
                    <a:pt x="1131376" y="1115878"/>
                  </a:cubicBezTo>
                  <a:cubicBezTo>
                    <a:pt x="1134784" y="1100540"/>
                    <a:pt x="1135717" y="1084721"/>
                    <a:pt x="1139125" y="1069383"/>
                  </a:cubicBezTo>
                  <a:cubicBezTo>
                    <a:pt x="1140897" y="1061409"/>
                    <a:pt x="1144893" y="1054060"/>
                    <a:pt x="1146874" y="1046136"/>
                  </a:cubicBezTo>
                  <a:cubicBezTo>
                    <a:pt x="1150068" y="1033358"/>
                    <a:pt x="1152040" y="1020305"/>
                    <a:pt x="1154623" y="1007390"/>
                  </a:cubicBezTo>
                  <a:cubicBezTo>
                    <a:pt x="1152040" y="914400"/>
                    <a:pt x="1151406" y="821335"/>
                    <a:pt x="1146874" y="728420"/>
                  </a:cubicBezTo>
                  <a:cubicBezTo>
                    <a:pt x="1146232" y="715265"/>
                    <a:pt x="1143749" y="702007"/>
                    <a:pt x="1139125" y="689675"/>
                  </a:cubicBezTo>
                  <a:cubicBezTo>
                    <a:pt x="1135855" y="680955"/>
                    <a:pt x="1127792" y="674757"/>
                    <a:pt x="1123627" y="666427"/>
                  </a:cubicBezTo>
                  <a:cubicBezTo>
                    <a:pt x="1117406" y="653985"/>
                    <a:pt x="1113012" y="640706"/>
                    <a:pt x="1108128" y="627681"/>
                  </a:cubicBezTo>
                  <a:cubicBezTo>
                    <a:pt x="1105260" y="620033"/>
                    <a:pt x="1104346" y="611574"/>
                    <a:pt x="1100379" y="604434"/>
                  </a:cubicBezTo>
                  <a:cubicBezTo>
                    <a:pt x="1100359" y="604399"/>
                    <a:pt x="1061644" y="546332"/>
                    <a:pt x="1053884" y="534692"/>
                  </a:cubicBezTo>
                  <a:cubicBezTo>
                    <a:pt x="1048718" y="526943"/>
                    <a:pt x="1044972" y="518030"/>
                    <a:pt x="1038386" y="511444"/>
                  </a:cubicBezTo>
                  <a:lnTo>
                    <a:pt x="999640" y="472698"/>
                  </a:lnTo>
                  <a:cubicBezTo>
                    <a:pt x="991891" y="464949"/>
                    <a:pt x="982472" y="458569"/>
                    <a:pt x="976393" y="449451"/>
                  </a:cubicBezTo>
                  <a:cubicBezTo>
                    <a:pt x="944458" y="401546"/>
                    <a:pt x="979916" y="448277"/>
                    <a:pt x="937647" y="410705"/>
                  </a:cubicBezTo>
                  <a:cubicBezTo>
                    <a:pt x="921265" y="396144"/>
                    <a:pt x="910756" y="374012"/>
                    <a:pt x="891152" y="364210"/>
                  </a:cubicBezTo>
                  <a:cubicBezTo>
                    <a:pt x="880820" y="359044"/>
                    <a:pt x="870881" y="353002"/>
                    <a:pt x="860156" y="348712"/>
                  </a:cubicBezTo>
                  <a:cubicBezTo>
                    <a:pt x="837704" y="339731"/>
                    <a:pt x="807249" y="330732"/>
                    <a:pt x="782664" y="325464"/>
                  </a:cubicBezTo>
                  <a:cubicBezTo>
                    <a:pt x="756907" y="319944"/>
                    <a:pt x="730162" y="318296"/>
                    <a:pt x="705172" y="309966"/>
                  </a:cubicBezTo>
                  <a:cubicBezTo>
                    <a:pt x="697423" y="307383"/>
                    <a:pt x="689849" y="304198"/>
                    <a:pt x="681925" y="302217"/>
                  </a:cubicBezTo>
                  <a:cubicBezTo>
                    <a:pt x="617997" y="286235"/>
                    <a:pt x="667874" y="302631"/>
                    <a:pt x="612183" y="286719"/>
                  </a:cubicBezTo>
                  <a:cubicBezTo>
                    <a:pt x="604329" y="284475"/>
                    <a:pt x="596860" y="280951"/>
                    <a:pt x="588935" y="278970"/>
                  </a:cubicBezTo>
                  <a:cubicBezTo>
                    <a:pt x="576157" y="275775"/>
                    <a:pt x="562967" y="274415"/>
                    <a:pt x="550189" y="271220"/>
                  </a:cubicBezTo>
                  <a:cubicBezTo>
                    <a:pt x="542265" y="269239"/>
                    <a:pt x="535098" y="263912"/>
                    <a:pt x="526942" y="263471"/>
                  </a:cubicBezTo>
                  <a:cubicBezTo>
                    <a:pt x="439208" y="258729"/>
                    <a:pt x="351295" y="258305"/>
                    <a:pt x="263471" y="255722"/>
                  </a:cubicBezTo>
                  <a:cubicBezTo>
                    <a:pt x="253139" y="253139"/>
                    <a:pt x="242675" y="251033"/>
                    <a:pt x="232474" y="247973"/>
                  </a:cubicBezTo>
                  <a:cubicBezTo>
                    <a:pt x="232372" y="247943"/>
                    <a:pt x="174406" y="228617"/>
                    <a:pt x="162732" y="224725"/>
                  </a:cubicBezTo>
                  <a:lnTo>
                    <a:pt x="139484" y="216976"/>
                  </a:lnTo>
                  <a:lnTo>
                    <a:pt x="116237" y="209227"/>
                  </a:lnTo>
                  <a:cubicBezTo>
                    <a:pt x="103322" y="196312"/>
                    <a:pt x="87622" y="185679"/>
                    <a:pt x="77491" y="170481"/>
                  </a:cubicBezTo>
                  <a:cubicBezTo>
                    <a:pt x="42442" y="117907"/>
                    <a:pt x="59666" y="137157"/>
                    <a:pt x="30996" y="108488"/>
                  </a:cubicBezTo>
                  <a:cubicBezTo>
                    <a:pt x="-2252" y="8743"/>
                    <a:pt x="29654" y="110870"/>
                    <a:pt x="7749" y="23248"/>
                  </a:cubicBezTo>
                  <a:cubicBezTo>
                    <a:pt x="5768" y="15323"/>
                    <a:pt x="0" y="0"/>
                    <a:pt x="0"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6CAFA169-E1FD-457A-ACA7-2C8EEAD952F7}"/>
                </a:ext>
              </a:extLst>
            </p:cNvPr>
            <p:cNvGrpSpPr/>
            <p:nvPr/>
          </p:nvGrpSpPr>
          <p:grpSpPr>
            <a:xfrm>
              <a:off x="5472100" y="1304764"/>
              <a:ext cx="1512168" cy="679167"/>
              <a:chOff x="1259632" y="3433909"/>
              <a:chExt cx="1512168" cy="679167"/>
            </a:xfrm>
          </p:grpSpPr>
          <p:grpSp>
            <p:nvGrpSpPr>
              <p:cNvPr id="32" name="Group 31">
                <a:extLst>
                  <a:ext uri="{FF2B5EF4-FFF2-40B4-BE49-F238E27FC236}">
                    <a16:creationId xmlns:a16="http://schemas.microsoft.com/office/drawing/2014/main" id="{02082670-E7A0-4C1F-8E5C-B179C8B02062}"/>
                  </a:ext>
                </a:extLst>
              </p:cNvPr>
              <p:cNvGrpSpPr/>
              <p:nvPr/>
            </p:nvGrpSpPr>
            <p:grpSpPr>
              <a:xfrm>
                <a:off x="1259632" y="3681028"/>
                <a:ext cx="1512168" cy="432048"/>
                <a:chOff x="1259632" y="3681028"/>
                <a:chExt cx="1512168" cy="432048"/>
              </a:xfrm>
            </p:grpSpPr>
            <p:cxnSp>
              <p:nvCxnSpPr>
                <p:cNvPr id="34" name="Straight Connector 33">
                  <a:extLst>
                    <a:ext uri="{FF2B5EF4-FFF2-40B4-BE49-F238E27FC236}">
                      <a16:creationId xmlns:a16="http://schemas.microsoft.com/office/drawing/2014/main" id="{FFE08FDA-6BE2-4F13-A791-E34C25ACF38D}"/>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00CB953-8579-4802-AA46-3C615911E3F0}"/>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AA0785C-BB18-4C54-8379-5CFF4E957348}"/>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F3A894B-9828-4141-806C-062647389FD9}"/>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C4C6100-B5D6-4A9E-AD96-DF3C58F8E107}"/>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EC6A5D0-95DA-4825-B7A0-AF24E5ED166C}"/>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EAA343-E3F0-48D6-8C18-E0FFD87944A8}"/>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B8F52EB-C73F-407A-94E8-C579E996C7CE}"/>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F19426B-93DC-49FC-8730-CA157D8686AC}"/>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2AE6BDAA-E306-4A66-B0F5-6493507BFA0A}"/>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5AAD1BB7-8F54-4A03-A5D0-1A5ADDB0B7D3}"/>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Box 32">
                <a:extLst>
                  <a:ext uri="{FF2B5EF4-FFF2-40B4-BE49-F238E27FC236}">
                    <a16:creationId xmlns:a16="http://schemas.microsoft.com/office/drawing/2014/main" id="{E5E70673-492A-49CE-9CAB-C57CF358F524}"/>
                  </a:ext>
                </a:extLst>
              </p:cNvPr>
              <p:cNvSpPr txBox="1"/>
              <p:nvPr/>
            </p:nvSpPr>
            <p:spPr>
              <a:xfrm>
                <a:off x="1509970" y="3433909"/>
                <a:ext cx="432048" cy="369332"/>
              </a:xfrm>
              <a:prstGeom prst="rect">
                <a:avLst/>
              </a:prstGeom>
              <a:noFill/>
            </p:spPr>
            <p:txBody>
              <a:bodyPr wrap="square" rtlCol="0">
                <a:spAutoFit/>
              </a:bodyPr>
              <a:lstStyle/>
              <a:p>
                <a:r>
                  <a:rPr lang="en-US" dirty="0"/>
                  <a:t>R</a:t>
                </a:r>
              </a:p>
            </p:txBody>
          </p:sp>
        </p:grpSp>
        <p:sp>
          <p:nvSpPr>
            <p:cNvPr id="45" name="Freeform 27">
              <a:extLst>
                <a:ext uri="{FF2B5EF4-FFF2-40B4-BE49-F238E27FC236}">
                  <a16:creationId xmlns:a16="http://schemas.microsoft.com/office/drawing/2014/main" id="{9C9AEF82-0DE4-4E73-A148-776DA5D32A56}"/>
                </a:ext>
              </a:extLst>
            </p:cNvPr>
            <p:cNvSpPr/>
            <p:nvPr/>
          </p:nvSpPr>
          <p:spPr>
            <a:xfrm>
              <a:off x="5904854" y="2672916"/>
              <a:ext cx="1263112" cy="2549471"/>
            </a:xfrm>
            <a:custGeom>
              <a:avLst/>
              <a:gdLst>
                <a:gd name="connsiteX0" fmla="*/ 0 w 1263112"/>
                <a:gd name="connsiteY0" fmla="*/ 2464230 h 2549471"/>
                <a:gd name="connsiteX1" fmla="*/ 54244 w 1263112"/>
                <a:gd name="connsiteY1" fmla="*/ 2487478 h 2549471"/>
                <a:gd name="connsiteX2" fmla="*/ 85241 w 1263112"/>
                <a:gd name="connsiteY2" fmla="*/ 2502976 h 2549471"/>
                <a:gd name="connsiteX3" fmla="*/ 147234 w 1263112"/>
                <a:gd name="connsiteY3" fmla="*/ 2526223 h 2549471"/>
                <a:gd name="connsiteX4" fmla="*/ 224726 w 1263112"/>
                <a:gd name="connsiteY4" fmla="*/ 2541722 h 2549471"/>
                <a:gd name="connsiteX5" fmla="*/ 247973 w 1263112"/>
                <a:gd name="connsiteY5" fmla="*/ 2549471 h 2549471"/>
                <a:gd name="connsiteX6" fmla="*/ 410705 w 1263112"/>
                <a:gd name="connsiteY6" fmla="*/ 2533972 h 2549471"/>
                <a:gd name="connsiteX7" fmla="*/ 457200 w 1263112"/>
                <a:gd name="connsiteY7" fmla="*/ 2526223 h 2549471"/>
                <a:gd name="connsiteX8" fmla="*/ 472699 w 1263112"/>
                <a:gd name="connsiteY8" fmla="*/ 2510725 h 2549471"/>
                <a:gd name="connsiteX9" fmla="*/ 511444 w 1263112"/>
                <a:gd name="connsiteY9" fmla="*/ 2502976 h 2549471"/>
                <a:gd name="connsiteX10" fmla="*/ 542441 w 1263112"/>
                <a:gd name="connsiteY10" fmla="*/ 2487478 h 2549471"/>
                <a:gd name="connsiteX11" fmla="*/ 565688 w 1263112"/>
                <a:gd name="connsiteY11" fmla="*/ 2471979 h 2549471"/>
                <a:gd name="connsiteX12" fmla="*/ 588936 w 1263112"/>
                <a:gd name="connsiteY12" fmla="*/ 2464230 h 2549471"/>
                <a:gd name="connsiteX13" fmla="*/ 635431 w 1263112"/>
                <a:gd name="connsiteY13" fmla="*/ 2433233 h 2549471"/>
                <a:gd name="connsiteX14" fmla="*/ 658678 w 1263112"/>
                <a:gd name="connsiteY14" fmla="*/ 2417735 h 2549471"/>
                <a:gd name="connsiteX15" fmla="*/ 681926 w 1263112"/>
                <a:gd name="connsiteY15" fmla="*/ 2409986 h 2549471"/>
                <a:gd name="connsiteX16" fmla="*/ 736170 w 1263112"/>
                <a:gd name="connsiteY16" fmla="*/ 2371240 h 2549471"/>
                <a:gd name="connsiteX17" fmla="*/ 767166 w 1263112"/>
                <a:gd name="connsiteY17" fmla="*/ 2340244 h 2549471"/>
                <a:gd name="connsiteX18" fmla="*/ 790414 w 1263112"/>
                <a:gd name="connsiteY18" fmla="*/ 2324745 h 2549471"/>
                <a:gd name="connsiteX19" fmla="*/ 813661 w 1263112"/>
                <a:gd name="connsiteY19" fmla="*/ 2301498 h 2549471"/>
                <a:gd name="connsiteX20" fmla="*/ 836909 w 1263112"/>
                <a:gd name="connsiteY20" fmla="*/ 2286000 h 2549471"/>
                <a:gd name="connsiteX21" fmla="*/ 891153 w 1263112"/>
                <a:gd name="connsiteY21" fmla="*/ 2231755 h 2549471"/>
                <a:gd name="connsiteX22" fmla="*/ 929899 w 1263112"/>
                <a:gd name="connsiteY22" fmla="*/ 2200759 h 2549471"/>
                <a:gd name="connsiteX23" fmla="*/ 953146 w 1263112"/>
                <a:gd name="connsiteY23" fmla="*/ 2169762 h 2549471"/>
                <a:gd name="connsiteX24" fmla="*/ 968644 w 1263112"/>
                <a:gd name="connsiteY24" fmla="*/ 2146515 h 2549471"/>
                <a:gd name="connsiteX25" fmla="*/ 991892 w 1263112"/>
                <a:gd name="connsiteY25" fmla="*/ 2123267 h 2549471"/>
                <a:gd name="connsiteX26" fmla="*/ 999641 w 1263112"/>
                <a:gd name="connsiteY26" fmla="*/ 2100020 h 2549471"/>
                <a:gd name="connsiteX27" fmla="*/ 1061634 w 1263112"/>
                <a:gd name="connsiteY27" fmla="*/ 2007030 h 2549471"/>
                <a:gd name="connsiteX28" fmla="*/ 1077132 w 1263112"/>
                <a:gd name="connsiteY28" fmla="*/ 1960535 h 2549471"/>
                <a:gd name="connsiteX29" fmla="*/ 1084882 w 1263112"/>
                <a:gd name="connsiteY29" fmla="*/ 1937288 h 2549471"/>
                <a:gd name="connsiteX30" fmla="*/ 1100380 w 1263112"/>
                <a:gd name="connsiteY30" fmla="*/ 1921789 h 2549471"/>
                <a:gd name="connsiteX31" fmla="*/ 1115878 w 1263112"/>
                <a:gd name="connsiteY31" fmla="*/ 1859796 h 2549471"/>
                <a:gd name="connsiteX32" fmla="*/ 1131377 w 1263112"/>
                <a:gd name="connsiteY32" fmla="*/ 1805552 h 2549471"/>
                <a:gd name="connsiteX33" fmla="*/ 1139126 w 1263112"/>
                <a:gd name="connsiteY33" fmla="*/ 1759057 h 2549471"/>
                <a:gd name="connsiteX34" fmla="*/ 1154624 w 1263112"/>
                <a:gd name="connsiteY34" fmla="*/ 1728061 h 2549471"/>
                <a:gd name="connsiteX35" fmla="*/ 1162373 w 1263112"/>
                <a:gd name="connsiteY35" fmla="*/ 1666067 h 2549471"/>
                <a:gd name="connsiteX36" fmla="*/ 1177871 w 1263112"/>
                <a:gd name="connsiteY36" fmla="*/ 1604074 h 2549471"/>
                <a:gd name="connsiteX37" fmla="*/ 1185621 w 1263112"/>
                <a:gd name="connsiteY37" fmla="*/ 1557579 h 2549471"/>
                <a:gd name="connsiteX38" fmla="*/ 1193370 w 1263112"/>
                <a:gd name="connsiteY38" fmla="*/ 1534332 h 2549471"/>
                <a:gd name="connsiteX39" fmla="*/ 1201119 w 1263112"/>
                <a:gd name="connsiteY39" fmla="*/ 1503335 h 2549471"/>
                <a:gd name="connsiteX40" fmla="*/ 1208868 w 1263112"/>
                <a:gd name="connsiteY40" fmla="*/ 1394847 h 2549471"/>
                <a:gd name="connsiteX41" fmla="*/ 1216617 w 1263112"/>
                <a:gd name="connsiteY41" fmla="*/ 1371600 h 2549471"/>
                <a:gd name="connsiteX42" fmla="*/ 1224366 w 1263112"/>
                <a:gd name="connsiteY42" fmla="*/ 1340603 h 2549471"/>
                <a:gd name="connsiteX43" fmla="*/ 1232115 w 1263112"/>
                <a:gd name="connsiteY43" fmla="*/ 1301857 h 2549471"/>
                <a:gd name="connsiteX44" fmla="*/ 1239865 w 1263112"/>
                <a:gd name="connsiteY44" fmla="*/ 1255362 h 2549471"/>
                <a:gd name="connsiteX45" fmla="*/ 1247614 w 1263112"/>
                <a:gd name="connsiteY45" fmla="*/ 1232115 h 2549471"/>
                <a:gd name="connsiteX46" fmla="*/ 1255363 w 1263112"/>
                <a:gd name="connsiteY46" fmla="*/ 1123627 h 2549471"/>
                <a:gd name="connsiteX47" fmla="*/ 1263112 w 1263112"/>
                <a:gd name="connsiteY47" fmla="*/ 1092630 h 2549471"/>
                <a:gd name="connsiteX48" fmla="*/ 1255363 w 1263112"/>
                <a:gd name="connsiteY48" fmla="*/ 782664 h 2549471"/>
                <a:gd name="connsiteX49" fmla="*/ 1239865 w 1263112"/>
                <a:gd name="connsiteY49" fmla="*/ 697423 h 2549471"/>
                <a:gd name="connsiteX50" fmla="*/ 1232115 w 1263112"/>
                <a:gd name="connsiteY50" fmla="*/ 650928 h 2549471"/>
                <a:gd name="connsiteX51" fmla="*/ 1216617 w 1263112"/>
                <a:gd name="connsiteY51" fmla="*/ 596684 h 2549471"/>
                <a:gd name="connsiteX52" fmla="*/ 1193370 w 1263112"/>
                <a:gd name="connsiteY52" fmla="*/ 519193 h 2549471"/>
                <a:gd name="connsiteX53" fmla="*/ 1177871 w 1263112"/>
                <a:gd name="connsiteY53" fmla="*/ 488196 h 2549471"/>
                <a:gd name="connsiteX54" fmla="*/ 1146875 w 1263112"/>
                <a:gd name="connsiteY54" fmla="*/ 418454 h 2549471"/>
                <a:gd name="connsiteX55" fmla="*/ 1115878 w 1263112"/>
                <a:gd name="connsiteY55" fmla="*/ 348711 h 2549471"/>
                <a:gd name="connsiteX56" fmla="*/ 1069383 w 1263112"/>
                <a:gd name="connsiteY56" fmla="*/ 209227 h 2549471"/>
                <a:gd name="connsiteX57" fmla="*/ 1061634 w 1263112"/>
                <a:gd name="connsiteY57" fmla="*/ 185979 h 2549471"/>
                <a:gd name="connsiteX58" fmla="*/ 1053885 w 1263112"/>
                <a:gd name="connsiteY58" fmla="*/ 162732 h 2549471"/>
                <a:gd name="connsiteX59" fmla="*/ 1046136 w 1263112"/>
                <a:gd name="connsiteY59" fmla="*/ 131735 h 2549471"/>
                <a:gd name="connsiteX60" fmla="*/ 1046136 w 1263112"/>
                <a:gd name="connsiteY60" fmla="*/ 0 h 2549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263112" h="2549471">
                  <a:moveTo>
                    <a:pt x="0" y="2464230"/>
                  </a:moveTo>
                  <a:cubicBezTo>
                    <a:pt x="18081" y="2471979"/>
                    <a:pt x="36335" y="2479338"/>
                    <a:pt x="54244" y="2487478"/>
                  </a:cubicBezTo>
                  <a:cubicBezTo>
                    <a:pt x="64760" y="2492258"/>
                    <a:pt x="74685" y="2498284"/>
                    <a:pt x="85241" y="2502976"/>
                  </a:cubicBezTo>
                  <a:cubicBezTo>
                    <a:pt x="99977" y="2509525"/>
                    <a:pt x="129343" y="2521111"/>
                    <a:pt x="147234" y="2526223"/>
                  </a:cubicBezTo>
                  <a:cubicBezTo>
                    <a:pt x="201267" y="2541661"/>
                    <a:pt x="156228" y="2526500"/>
                    <a:pt x="224726" y="2541722"/>
                  </a:cubicBezTo>
                  <a:cubicBezTo>
                    <a:pt x="232700" y="2543494"/>
                    <a:pt x="240224" y="2546888"/>
                    <a:pt x="247973" y="2549471"/>
                  </a:cubicBezTo>
                  <a:lnTo>
                    <a:pt x="410705" y="2533972"/>
                  </a:lnTo>
                  <a:cubicBezTo>
                    <a:pt x="426321" y="2532237"/>
                    <a:pt x="442488" y="2531740"/>
                    <a:pt x="457200" y="2526223"/>
                  </a:cubicBezTo>
                  <a:cubicBezTo>
                    <a:pt x="464041" y="2523658"/>
                    <a:pt x="465984" y="2513603"/>
                    <a:pt x="472699" y="2510725"/>
                  </a:cubicBezTo>
                  <a:cubicBezTo>
                    <a:pt x="484805" y="2505537"/>
                    <a:pt x="498529" y="2505559"/>
                    <a:pt x="511444" y="2502976"/>
                  </a:cubicBezTo>
                  <a:cubicBezTo>
                    <a:pt x="521776" y="2497810"/>
                    <a:pt x="532411" y="2493209"/>
                    <a:pt x="542441" y="2487478"/>
                  </a:cubicBezTo>
                  <a:cubicBezTo>
                    <a:pt x="550527" y="2482857"/>
                    <a:pt x="557358" y="2476144"/>
                    <a:pt x="565688" y="2471979"/>
                  </a:cubicBezTo>
                  <a:cubicBezTo>
                    <a:pt x="572994" y="2468326"/>
                    <a:pt x="581187" y="2466813"/>
                    <a:pt x="588936" y="2464230"/>
                  </a:cubicBezTo>
                  <a:lnTo>
                    <a:pt x="635431" y="2433233"/>
                  </a:lnTo>
                  <a:cubicBezTo>
                    <a:pt x="643180" y="2428067"/>
                    <a:pt x="649843" y="2420680"/>
                    <a:pt x="658678" y="2417735"/>
                  </a:cubicBezTo>
                  <a:lnTo>
                    <a:pt x="681926" y="2409986"/>
                  </a:lnTo>
                  <a:cubicBezTo>
                    <a:pt x="752044" y="2339868"/>
                    <a:pt x="654574" y="2432437"/>
                    <a:pt x="736170" y="2371240"/>
                  </a:cubicBezTo>
                  <a:cubicBezTo>
                    <a:pt x="747859" y="2362473"/>
                    <a:pt x="756072" y="2349753"/>
                    <a:pt x="767166" y="2340244"/>
                  </a:cubicBezTo>
                  <a:cubicBezTo>
                    <a:pt x="774237" y="2334183"/>
                    <a:pt x="783259" y="2330707"/>
                    <a:pt x="790414" y="2324745"/>
                  </a:cubicBezTo>
                  <a:cubicBezTo>
                    <a:pt x="798833" y="2317729"/>
                    <a:pt x="805242" y="2308514"/>
                    <a:pt x="813661" y="2301498"/>
                  </a:cubicBezTo>
                  <a:cubicBezTo>
                    <a:pt x="820816" y="2295536"/>
                    <a:pt x="829986" y="2292230"/>
                    <a:pt x="836909" y="2286000"/>
                  </a:cubicBezTo>
                  <a:cubicBezTo>
                    <a:pt x="855916" y="2268894"/>
                    <a:pt x="869877" y="2245939"/>
                    <a:pt x="891153" y="2231755"/>
                  </a:cubicBezTo>
                  <a:cubicBezTo>
                    <a:pt x="909919" y="2219244"/>
                    <a:pt x="916099" y="2217319"/>
                    <a:pt x="929899" y="2200759"/>
                  </a:cubicBezTo>
                  <a:cubicBezTo>
                    <a:pt x="938167" y="2190837"/>
                    <a:pt x="945639" y="2180272"/>
                    <a:pt x="953146" y="2169762"/>
                  </a:cubicBezTo>
                  <a:cubicBezTo>
                    <a:pt x="958559" y="2162184"/>
                    <a:pt x="962682" y="2153670"/>
                    <a:pt x="968644" y="2146515"/>
                  </a:cubicBezTo>
                  <a:cubicBezTo>
                    <a:pt x="975660" y="2138096"/>
                    <a:pt x="984143" y="2131016"/>
                    <a:pt x="991892" y="2123267"/>
                  </a:cubicBezTo>
                  <a:cubicBezTo>
                    <a:pt x="994475" y="2115518"/>
                    <a:pt x="995589" y="2107112"/>
                    <a:pt x="999641" y="2100020"/>
                  </a:cubicBezTo>
                  <a:cubicBezTo>
                    <a:pt x="1023067" y="2059024"/>
                    <a:pt x="1043292" y="2062059"/>
                    <a:pt x="1061634" y="2007030"/>
                  </a:cubicBezTo>
                  <a:lnTo>
                    <a:pt x="1077132" y="1960535"/>
                  </a:lnTo>
                  <a:cubicBezTo>
                    <a:pt x="1079715" y="1952786"/>
                    <a:pt x="1079106" y="1943064"/>
                    <a:pt x="1084882" y="1937288"/>
                  </a:cubicBezTo>
                  <a:lnTo>
                    <a:pt x="1100380" y="1921789"/>
                  </a:lnTo>
                  <a:cubicBezTo>
                    <a:pt x="1116134" y="1843021"/>
                    <a:pt x="1099993" y="1915394"/>
                    <a:pt x="1115878" y="1859796"/>
                  </a:cubicBezTo>
                  <a:cubicBezTo>
                    <a:pt x="1135331" y="1791710"/>
                    <a:pt x="1112802" y="1861273"/>
                    <a:pt x="1131377" y="1805552"/>
                  </a:cubicBezTo>
                  <a:cubicBezTo>
                    <a:pt x="1133960" y="1790054"/>
                    <a:pt x="1134611" y="1774106"/>
                    <a:pt x="1139126" y="1759057"/>
                  </a:cubicBezTo>
                  <a:cubicBezTo>
                    <a:pt x="1142445" y="1747993"/>
                    <a:pt x="1151822" y="1739268"/>
                    <a:pt x="1154624" y="1728061"/>
                  </a:cubicBezTo>
                  <a:cubicBezTo>
                    <a:pt x="1159675" y="1707857"/>
                    <a:pt x="1159206" y="1686650"/>
                    <a:pt x="1162373" y="1666067"/>
                  </a:cubicBezTo>
                  <a:cubicBezTo>
                    <a:pt x="1179114" y="1557251"/>
                    <a:pt x="1161374" y="1678307"/>
                    <a:pt x="1177871" y="1604074"/>
                  </a:cubicBezTo>
                  <a:cubicBezTo>
                    <a:pt x="1181280" y="1588736"/>
                    <a:pt x="1182212" y="1572917"/>
                    <a:pt x="1185621" y="1557579"/>
                  </a:cubicBezTo>
                  <a:cubicBezTo>
                    <a:pt x="1187393" y="1549605"/>
                    <a:pt x="1191126" y="1542186"/>
                    <a:pt x="1193370" y="1534332"/>
                  </a:cubicBezTo>
                  <a:cubicBezTo>
                    <a:pt x="1196296" y="1524091"/>
                    <a:pt x="1198536" y="1513667"/>
                    <a:pt x="1201119" y="1503335"/>
                  </a:cubicBezTo>
                  <a:cubicBezTo>
                    <a:pt x="1203702" y="1467172"/>
                    <a:pt x="1204632" y="1430853"/>
                    <a:pt x="1208868" y="1394847"/>
                  </a:cubicBezTo>
                  <a:cubicBezTo>
                    <a:pt x="1209822" y="1386735"/>
                    <a:pt x="1214373" y="1379454"/>
                    <a:pt x="1216617" y="1371600"/>
                  </a:cubicBezTo>
                  <a:cubicBezTo>
                    <a:pt x="1219543" y="1361359"/>
                    <a:pt x="1222056" y="1351000"/>
                    <a:pt x="1224366" y="1340603"/>
                  </a:cubicBezTo>
                  <a:cubicBezTo>
                    <a:pt x="1227223" y="1327746"/>
                    <a:pt x="1229759" y="1314816"/>
                    <a:pt x="1232115" y="1301857"/>
                  </a:cubicBezTo>
                  <a:cubicBezTo>
                    <a:pt x="1234926" y="1286398"/>
                    <a:pt x="1236456" y="1270700"/>
                    <a:pt x="1239865" y="1255362"/>
                  </a:cubicBezTo>
                  <a:cubicBezTo>
                    <a:pt x="1241637" y="1247388"/>
                    <a:pt x="1245031" y="1239864"/>
                    <a:pt x="1247614" y="1232115"/>
                  </a:cubicBezTo>
                  <a:cubicBezTo>
                    <a:pt x="1250197" y="1195952"/>
                    <a:pt x="1251359" y="1159660"/>
                    <a:pt x="1255363" y="1123627"/>
                  </a:cubicBezTo>
                  <a:cubicBezTo>
                    <a:pt x="1256539" y="1113042"/>
                    <a:pt x="1263112" y="1103280"/>
                    <a:pt x="1263112" y="1092630"/>
                  </a:cubicBezTo>
                  <a:cubicBezTo>
                    <a:pt x="1263112" y="989276"/>
                    <a:pt x="1259666" y="885929"/>
                    <a:pt x="1255363" y="782664"/>
                  </a:cubicBezTo>
                  <a:cubicBezTo>
                    <a:pt x="1250980" y="677464"/>
                    <a:pt x="1252482" y="754196"/>
                    <a:pt x="1239865" y="697423"/>
                  </a:cubicBezTo>
                  <a:cubicBezTo>
                    <a:pt x="1236456" y="682085"/>
                    <a:pt x="1235197" y="666335"/>
                    <a:pt x="1232115" y="650928"/>
                  </a:cubicBezTo>
                  <a:cubicBezTo>
                    <a:pt x="1224040" y="610553"/>
                    <a:pt x="1226464" y="631151"/>
                    <a:pt x="1216617" y="596684"/>
                  </a:cubicBezTo>
                  <a:cubicBezTo>
                    <a:pt x="1209202" y="570732"/>
                    <a:pt x="1205645" y="543742"/>
                    <a:pt x="1193370" y="519193"/>
                  </a:cubicBezTo>
                  <a:cubicBezTo>
                    <a:pt x="1188204" y="508861"/>
                    <a:pt x="1182161" y="498922"/>
                    <a:pt x="1177871" y="488196"/>
                  </a:cubicBezTo>
                  <a:cubicBezTo>
                    <a:pt x="1150205" y="419031"/>
                    <a:pt x="1176693" y="463181"/>
                    <a:pt x="1146875" y="418454"/>
                  </a:cubicBezTo>
                  <a:cubicBezTo>
                    <a:pt x="1128432" y="363123"/>
                    <a:pt x="1140439" y="385552"/>
                    <a:pt x="1115878" y="348711"/>
                  </a:cubicBezTo>
                  <a:lnTo>
                    <a:pt x="1069383" y="209227"/>
                  </a:lnTo>
                  <a:lnTo>
                    <a:pt x="1061634" y="185979"/>
                  </a:lnTo>
                  <a:cubicBezTo>
                    <a:pt x="1059051" y="178230"/>
                    <a:pt x="1055866" y="170656"/>
                    <a:pt x="1053885" y="162732"/>
                  </a:cubicBezTo>
                  <a:cubicBezTo>
                    <a:pt x="1051302" y="152400"/>
                    <a:pt x="1046643" y="142373"/>
                    <a:pt x="1046136" y="131735"/>
                  </a:cubicBezTo>
                  <a:cubicBezTo>
                    <a:pt x="1044047" y="87873"/>
                    <a:pt x="1046136" y="43912"/>
                    <a:pt x="1046136"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itle 49">
            <a:extLst>
              <a:ext uri="{FF2B5EF4-FFF2-40B4-BE49-F238E27FC236}">
                <a16:creationId xmlns:a16="http://schemas.microsoft.com/office/drawing/2014/main" id="{D3235F80-D44B-425A-8E20-FBB8F0215EF0}"/>
              </a:ext>
            </a:extLst>
          </p:cNvPr>
          <p:cNvSpPr txBox="1">
            <a:spLocks/>
          </p:cNvSpPr>
          <p:nvPr/>
        </p:nvSpPr>
        <p:spPr>
          <a:xfrm>
            <a:off x="1981200" y="310903"/>
            <a:ext cx="8229600" cy="70609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t>Measuring Resistance – The Multimeter</a:t>
            </a:r>
          </a:p>
        </p:txBody>
      </p:sp>
      <p:sp>
        <p:nvSpPr>
          <p:cNvPr id="2" name="TextBox 1">
            <a:extLst>
              <a:ext uri="{FF2B5EF4-FFF2-40B4-BE49-F238E27FC236}">
                <a16:creationId xmlns:a16="http://schemas.microsoft.com/office/drawing/2014/main" id="{4A219471-845B-480C-AA2D-D3CDA5922EA4}"/>
              </a:ext>
            </a:extLst>
          </p:cNvPr>
          <p:cNvSpPr txBox="1"/>
          <p:nvPr/>
        </p:nvSpPr>
        <p:spPr>
          <a:xfrm>
            <a:off x="8049491" y="1859130"/>
            <a:ext cx="3449778" cy="2677656"/>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probes of the multimeter must be positioned “across” the device being measured.</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 polarity of the probes is not important</a:t>
            </a:r>
          </a:p>
        </p:txBody>
      </p:sp>
      <p:sp>
        <p:nvSpPr>
          <p:cNvPr id="3" name="Slide Number Placeholder 2">
            <a:extLst>
              <a:ext uri="{FF2B5EF4-FFF2-40B4-BE49-F238E27FC236}">
                <a16:creationId xmlns:a16="http://schemas.microsoft.com/office/drawing/2014/main" id="{B2F30F56-1C68-405D-880F-69448FEEC399}"/>
              </a:ext>
            </a:extLst>
          </p:cNvPr>
          <p:cNvSpPr>
            <a:spLocks noGrp="1"/>
          </p:cNvSpPr>
          <p:nvPr>
            <p:ph type="sldNum" sz="quarter" idx="12"/>
          </p:nvPr>
        </p:nvSpPr>
        <p:spPr/>
        <p:txBody>
          <a:bodyPr/>
          <a:lstStyle/>
          <a:p>
            <a:fld id="{8AE1AFEF-CD05-46F5-B211-4842696285F8}" type="slidenum">
              <a:rPr lang="en-US" smtClean="0"/>
              <a:t>14</a:t>
            </a:fld>
            <a:endParaRPr lang="en-US"/>
          </a:p>
        </p:txBody>
      </p:sp>
    </p:spTree>
    <p:extLst>
      <p:ext uri="{BB962C8B-B14F-4D97-AF65-F5344CB8AC3E}">
        <p14:creationId xmlns:p14="http://schemas.microsoft.com/office/powerpoint/2010/main" val="24601505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D9C125-DDE5-458C-B693-10F4C39D5CE8}"/>
              </a:ext>
            </a:extLst>
          </p:cNvPr>
          <p:cNvSpPr>
            <a:spLocks noGrp="1"/>
          </p:cNvSpPr>
          <p:nvPr>
            <p:ph type="sldNum" sz="quarter" idx="12"/>
          </p:nvPr>
        </p:nvSpPr>
        <p:spPr/>
        <p:txBody>
          <a:bodyPr/>
          <a:lstStyle/>
          <a:p>
            <a:fld id="{8AE1AFEF-CD05-46F5-B211-4842696285F8}" type="slidenum">
              <a:rPr lang="en-US" smtClean="0"/>
              <a:t>15</a:t>
            </a:fld>
            <a:endParaRPr lang="en-US"/>
          </a:p>
        </p:txBody>
      </p:sp>
      <p:sp>
        <p:nvSpPr>
          <p:cNvPr id="3" name="Title 49">
            <a:extLst>
              <a:ext uri="{FF2B5EF4-FFF2-40B4-BE49-F238E27FC236}">
                <a16:creationId xmlns:a16="http://schemas.microsoft.com/office/drawing/2014/main" id="{E86B61D0-D399-4A4A-B15F-A7EF8EC4B821}"/>
              </a:ext>
            </a:extLst>
          </p:cNvPr>
          <p:cNvSpPr txBox="1">
            <a:spLocks/>
          </p:cNvSpPr>
          <p:nvPr/>
        </p:nvSpPr>
        <p:spPr>
          <a:xfrm>
            <a:off x="1981200" y="310903"/>
            <a:ext cx="8229600" cy="70609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t>Variable Resistors</a:t>
            </a:r>
          </a:p>
        </p:txBody>
      </p:sp>
      <p:sp>
        <p:nvSpPr>
          <p:cNvPr id="4" name="TextBox 3">
            <a:extLst>
              <a:ext uri="{FF2B5EF4-FFF2-40B4-BE49-F238E27FC236}">
                <a16:creationId xmlns:a16="http://schemas.microsoft.com/office/drawing/2014/main" id="{447406D3-A10D-4295-99A7-2C4F2B0C38C5}"/>
              </a:ext>
            </a:extLst>
          </p:cNvPr>
          <p:cNvSpPr txBox="1"/>
          <p:nvPr/>
        </p:nvSpPr>
        <p:spPr>
          <a:xfrm>
            <a:off x="1288473" y="1029039"/>
            <a:ext cx="10395524" cy="1200329"/>
          </a:xfrm>
          <a:prstGeom prst="rect">
            <a:avLst/>
          </a:prstGeom>
          <a:noFill/>
        </p:spPr>
        <p:txBody>
          <a:bodyPr wrap="square" rtlCol="0">
            <a:spAutoFit/>
          </a:bodyPr>
          <a:lstStyle/>
          <a:p>
            <a:r>
              <a:rPr lang="en-US" sz="2400" dirty="0"/>
              <a:t>Some resistors have variable resistance that can be adjusted.  These are known as potentiometers.  Potentiometers can be used to adjust volume on a stereo, or adjust the heat setting on a toaster.</a:t>
            </a:r>
          </a:p>
        </p:txBody>
      </p:sp>
      <p:pic>
        <p:nvPicPr>
          <p:cNvPr id="5" name="Picture 4">
            <a:extLst>
              <a:ext uri="{FF2B5EF4-FFF2-40B4-BE49-F238E27FC236}">
                <a16:creationId xmlns:a16="http://schemas.microsoft.com/office/drawing/2014/main" id="{A212081B-55A5-41FA-9174-50034003A8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7425" y="2574014"/>
            <a:ext cx="2469154" cy="2422566"/>
          </a:xfrm>
          <a:prstGeom prst="rect">
            <a:avLst/>
          </a:prstGeom>
        </p:spPr>
      </p:pic>
      <p:cxnSp>
        <p:nvCxnSpPr>
          <p:cNvPr id="9" name="Straight Connector 8">
            <a:extLst>
              <a:ext uri="{FF2B5EF4-FFF2-40B4-BE49-F238E27FC236}">
                <a16:creationId xmlns:a16="http://schemas.microsoft.com/office/drawing/2014/main" id="{C5817BC7-80BE-4FA2-AF97-7F0A2D77B513}"/>
              </a:ext>
            </a:extLst>
          </p:cNvPr>
          <p:cNvCxnSpPr/>
          <p:nvPr/>
        </p:nvCxnSpPr>
        <p:spPr>
          <a:xfrm flipV="1">
            <a:off x="8365422" y="3526300"/>
            <a:ext cx="179642" cy="8033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BCE2BC2-DE3D-42D4-9C50-A180E392A0C0}"/>
              </a:ext>
            </a:extLst>
          </p:cNvPr>
          <p:cNvCxnSpPr/>
          <p:nvPr/>
        </p:nvCxnSpPr>
        <p:spPr>
          <a:xfrm>
            <a:off x="5356962" y="3861048"/>
            <a:ext cx="98803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F4A9BB8-1CFE-421D-8E7B-6331E4644C9C}"/>
              </a:ext>
            </a:extLst>
          </p:cNvPr>
          <p:cNvCxnSpPr>
            <a:cxnSpLocks/>
          </p:cNvCxnSpPr>
          <p:nvPr/>
        </p:nvCxnSpPr>
        <p:spPr>
          <a:xfrm>
            <a:off x="7432877" y="3540151"/>
            <a:ext cx="213978" cy="7895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33FEB9A-CE8C-44C3-8F1C-3B8DAFB03F79}"/>
              </a:ext>
            </a:extLst>
          </p:cNvPr>
          <p:cNvCxnSpPr/>
          <p:nvPr/>
        </p:nvCxnSpPr>
        <p:spPr>
          <a:xfrm flipV="1">
            <a:off x="7646855" y="3526300"/>
            <a:ext cx="179642" cy="8033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DBA5932-4BF1-4929-95B4-E5F2C2A8E2A3}"/>
              </a:ext>
            </a:extLst>
          </p:cNvPr>
          <p:cNvCxnSpPr/>
          <p:nvPr/>
        </p:nvCxnSpPr>
        <p:spPr>
          <a:xfrm>
            <a:off x="7826497" y="3526300"/>
            <a:ext cx="179642" cy="8033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B289AAF-EFCC-4E96-8BBF-F9BFBFD77C82}"/>
              </a:ext>
            </a:extLst>
          </p:cNvPr>
          <p:cNvCxnSpPr/>
          <p:nvPr/>
        </p:nvCxnSpPr>
        <p:spPr>
          <a:xfrm flipV="1">
            <a:off x="8006139" y="3526300"/>
            <a:ext cx="179642" cy="8033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765D102-0B76-4752-A348-87C1E8EC450E}"/>
              </a:ext>
            </a:extLst>
          </p:cNvPr>
          <p:cNvCxnSpPr/>
          <p:nvPr/>
        </p:nvCxnSpPr>
        <p:spPr>
          <a:xfrm>
            <a:off x="8185780" y="3526300"/>
            <a:ext cx="179642" cy="8033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1D94E88-A7BF-457B-A078-10DE283CF10D}"/>
              </a:ext>
            </a:extLst>
          </p:cNvPr>
          <p:cNvCxnSpPr/>
          <p:nvPr/>
        </p:nvCxnSpPr>
        <p:spPr>
          <a:xfrm>
            <a:off x="8545064" y="3526300"/>
            <a:ext cx="179642" cy="4016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E9FB066-45D5-439F-9B77-F87F80AF6604}"/>
              </a:ext>
            </a:extLst>
          </p:cNvPr>
          <p:cNvCxnSpPr/>
          <p:nvPr/>
        </p:nvCxnSpPr>
        <p:spPr>
          <a:xfrm>
            <a:off x="8724706" y="3927998"/>
            <a:ext cx="98803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C5633726-D825-424A-93F9-E5C92B9E43B5}"/>
              </a:ext>
            </a:extLst>
          </p:cNvPr>
          <p:cNvSpPr/>
          <p:nvPr/>
        </p:nvSpPr>
        <p:spPr>
          <a:xfrm>
            <a:off x="9712737" y="3827573"/>
            <a:ext cx="269463" cy="23432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97ADF0C-CFB1-4554-ACEE-5683D31096EF}"/>
              </a:ext>
            </a:extLst>
          </p:cNvPr>
          <p:cNvSpPr/>
          <p:nvPr/>
        </p:nvSpPr>
        <p:spPr>
          <a:xfrm>
            <a:off x="5087499" y="3737648"/>
            <a:ext cx="269463" cy="23432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1E601F22-F3E4-445A-BBF9-0E626100B54C}"/>
              </a:ext>
            </a:extLst>
          </p:cNvPr>
          <p:cNvCxnSpPr/>
          <p:nvPr/>
        </p:nvCxnSpPr>
        <p:spPr>
          <a:xfrm flipV="1">
            <a:off x="7243196" y="3540151"/>
            <a:ext cx="179642" cy="8033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72A6B48-2886-415F-BD7A-1464EB1AF024}"/>
              </a:ext>
            </a:extLst>
          </p:cNvPr>
          <p:cNvCxnSpPr/>
          <p:nvPr/>
        </p:nvCxnSpPr>
        <p:spPr>
          <a:xfrm>
            <a:off x="6344987" y="3874899"/>
            <a:ext cx="179642" cy="46864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E98CE48-F528-41FE-A3C1-666B2234752A}"/>
              </a:ext>
            </a:extLst>
          </p:cNvPr>
          <p:cNvCxnSpPr/>
          <p:nvPr/>
        </p:nvCxnSpPr>
        <p:spPr>
          <a:xfrm flipV="1">
            <a:off x="6524629" y="3540151"/>
            <a:ext cx="179642" cy="8033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6D09D4C-D279-439C-84F4-231B6F315F0D}"/>
              </a:ext>
            </a:extLst>
          </p:cNvPr>
          <p:cNvCxnSpPr/>
          <p:nvPr/>
        </p:nvCxnSpPr>
        <p:spPr>
          <a:xfrm>
            <a:off x="6704271" y="3540151"/>
            <a:ext cx="179642" cy="8033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FC8A912-3430-4721-A5F3-AD0B91BD04A3}"/>
              </a:ext>
            </a:extLst>
          </p:cNvPr>
          <p:cNvCxnSpPr/>
          <p:nvPr/>
        </p:nvCxnSpPr>
        <p:spPr>
          <a:xfrm flipV="1">
            <a:off x="6883913" y="3540151"/>
            <a:ext cx="179642" cy="8033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8D3B418-7AEE-4805-8E59-DE651BEDCBEC}"/>
              </a:ext>
            </a:extLst>
          </p:cNvPr>
          <p:cNvCxnSpPr/>
          <p:nvPr/>
        </p:nvCxnSpPr>
        <p:spPr>
          <a:xfrm>
            <a:off x="7063554" y="3540151"/>
            <a:ext cx="179642" cy="8033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387B2DB-8483-4C60-AB0C-0B8DD08829EB}"/>
              </a:ext>
            </a:extLst>
          </p:cNvPr>
          <p:cNvCxnSpPr/>
          <p:nvPr/>
        </p:nvCxnSpPr>
        <p:spPr>
          <a:xfrm>
            <a:off x="7243196" y="2764216"/>
            <a:ext cx="98803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9B75E9A4-CC9E-4EE9-BF0B-25E0D3A8D569}"/>
              </a:ext>
            </a:extLst>
          </p:cNvPr>
          <p:cNvSpPr/>
          <p:nvPr/>
        </p:nvSpPr>
        <p:spPr>
          <a:xfrm>
            <a:off x="8230690" y="2647054"/>
            <a:ext cx="269463" cy="23432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334857B3-F194-4401-9BF2-8C524C8F495A}"/>
              </a:ext>
            </a:extLst>
          </p:cNvPr>
          <p:cNvCxnSpPr/>
          <p:nvPr/>
        </p:nvCxnSpPr>
        <p:spPr>
          <a:xfrm>
            <a:off x="7257710" y="2763350"/>
            <a:ext cx="0" cy="76208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9D265557-9B99-4561-A3CD-74D911C1DAD6}"/>
              </a:ext>
            </a:extLst>
          </p:cNvPr>
          <p:cNvSpPr txBox="1"/>
          <p:nvPr/>
        </p:nvSpPr>
        <p:spPr>
          <a:xfrm>
            <a:off x="6013055" y="4678294"/>
            <a:ext cx="1196209" cy="369332"/>
          </a:xfrm>
          <a:prstGeom prst="rect">
            <a:avLst/>
          </a:prstGeom>
          <a:noFill/>
        </p:spPr>
        <p:txBody>
          <a:bodyPr wrap="square" rtlCol="0">
            <a:spAutoFit/>
          </a:bodyPr>
          <a:lstStyle/>
          <a:p>
            <a:r>
              <a:rPr lang="en-US" dirty="0"/>
              <a:t>0 Ohms</a:t>
            </a:r>
          </a:p>
        </p:txBody>
      </p:sp>
      <p:sp>
        <p:nvSpPr>
          <p:cNvPr id="32" name="TextBox 31">
            <a:extLst>
              <a:ext uri="{FF2B5EF4-FFF2-40B4-BE49-F238E27FC236}">
                <a16:creationId xmlns:a16="http://schemas.microsoft.com/office/drawing/2014/main" id="{9EC342E1-F838-44F8-9FDC-3CCCDA12BFD0}"/>
              </a:ext>
            </a:extLst>
          </p:cNvPr>
          <p:cNvSpPr txBox="1"/>
          <p:nvPr/>
        </p:nvSpPr>
        <p:spPr>
          <a:xfrm>
            <a:off x="8081337" y="4671037"/>
            <a:ext cx="1900863" cy="646331"/>
          </a:xfrm>
          <a:prstGeom prst="rect">
            <a:avLst/>
          </a:prstGeom>
          <a:noFill/>
        </p:spPr>
        <p:txBody>
          <a:bodyPr wrap="square" rtlCol="0">
            <a:spAutoFit/>
          </a:bodyPr>
          <a:lstStyle/>
          <a:p>
            <a:r>
              <a:rPr lang="en-US" dirty="0"/>
              <a:t>1,000 Ohms</a:t>
            </a:r>
          </a:p>
          <a:p>
            <a:r>
              <a:rPr lang="en-US" dirty="0"/>
              <a:t>(Or whatever…)</a:t>
            </a:r>
          </a:p>
        </p:txBody>
      </p:sp>
      <p:sp>
        <p:nvSpPr>
          <p:cNvPr id="33" name="TextBox 32">
            <a:extLst>
              <a:ext uri="{FF2B5EF4-FFF2-40B4-BE49-F238E27FC236}">
                <a16:creationId xmlns:a16="http://schemas.microsoft.com/office/drawing/2014/main" id="{3F3DC8CF-019B-49CB-A1DE-77ED729947CD}"/>
              </a:ext>
            </a:extLst>
          </p:cNvPr>
          <p:cNvSpPr txBox="1"/>
          <p:nvPr/>
        </p:nvSpPr>
        <p:spPr>
          <a:xfrm>
            <a:off x="8727386" y="2310707"/>
            <a:ext cx="3114610" cy="923330"/>
          </a:xfrm>
          <a:prstGeom prst="rect">
            <a:avLst/>
          </a:prstGeom>
          <a:noFill/>
        </p:spPr>
        <p:txBody>
          <a:bodyPr wrap="square" rtlCol="0">
            <a:spAutoFit/>
          </a:bodyPr>
          <a:lstStyle/>
          <a:p>
            <a:r>
              <a:rPr lang="en-US" dirty="0"/>
              <a:t>Some resistance between 0 and 1,000 Ohms depending on the position of the “wiper”</a:t>
            </a:r>
          </a:p>
        </p:txBody>
      </p:sp>
      <p:sp>
        <p:nvSpPr>
          <p:cNvPr id="34" name="TextBox 33">
            <a:extLst>
              <a:ext uri="{FF2B5EF4-FFF2-40B4-BE49-F238E27FC236}">
                <a16:creationId xmlns:a16="http://schemas.microsoft.com/office/drawing/2014/main" id="{8AA0C258-7F8A-4E48-AEA1-B5E7F8640BA6}"/>
              </a:ext>
            </a:extLst>
          </p:cNvPr>
          <p:cNvSpPr txBox="1"/>
          <p:nvPr/>
        </p:nvSpPr>
        <p:spPr>
          <a:xfrm>
            <a:off x="1288473" y="5307993"/>
            <a:ext cx="3573813" cy="923330"/>
          </a:xfrm>
          <a:prstGeom prst="rect">
            <a:avLst/>
          </a:prstGeom>
          <a:noFill/>
        </p:spPr>
        <p:txBody>
          <a:bodyPr wrap="square" rtlCol="0">
            <a:spAutoFit/>
          </a:bodyPr>
          <a:lstStyle/>
          <a:p>
            <a:r>
              <a:rPr lang="en-US" dirty="0"/>
              <a:t>There are circular potentiometers (turn a dial) and linear potentiometers (slide a slider)</a:t>
            </a:r>
          </a:p>
        </p:txBody>
      </p:sp>
    </p:spTree>
    <p:extLst>
      <p:ext uri="{BB962C8B-B14F-4D97-AF65-F5344CB8AC3E}">
        <p14:creationId xmlns:p14="http://schemas.microsoft.com/office/powerpoint/2010/main" val="18220874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F4A327-091B-400F-A87C-A8FCE6C0F2F5}"/>
              </a:ext>
            </a:extLst>
          </p:cNvPr>
          <p:cNvSpPr>
            <a:spLocks noGrp="1"/>
          </p:cNvSpPr>
          <p:nvPr>
            <p:ph type="sldNum" sz="quarter" idx="12"/>
          </p:nvPr>
        </p:nvSpPr>
        <p:spPr/>
        <p:txBody>
          <a:bodyPr/>
          <a:lstStyle/>
          <a:p>
            <a:fld id="{8AE1AFEF-CD05-46F5-B211-4842696285F8}" type="slidenum">
              <a:rPr lang="en-US" smtClean="0"/>
              <a:t>16</a:t>
            </a:fld>
            <a:endParaRPr lang="en-US"/>
          </a:p>
        </p:txBody>
      </p:sp>
      <p:pic>
        <p:nvPicPr>
          <p:cNvPr id="4" name="Picture 3">
            <a:extLst>
              <a:ext uri="{FF2B5EF4-FFF2-40B4-BE49-F238E27FC236}">
                <a16:creationId xmlns:a16="http://schemas.microsoft.com/office/drawing/2014/main" id="{5B9890B4-D76C-407A-A5A7-80C2BE4BE1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575" y="2549236"/>
            <a:ext cx="5100205" cy="3457766"/>
          </a:xfrm>
          <a:prstGeom prst="rect">
            <a:avLst/>
          </a:prstGeom>
        </p:spPr>
      </p:pic>
      <p:sp>
        <p:nvSpPr>
          <p:cNvPr id="5" name="TextBox 4">
            <a:extLst>
              <a:ext uri="{FF2B5EF4-FFF2-40B4-BE49-F238E27FC236}">
                <a16:creationId xmlns:a16="http://schemas.microsoft.com/office/drawing/2014/main" id="{F239EDE4-529E-41D7-862A-C3CA788E1568}"/>
              </a:ext>
            </a:extLst>
          </p:cNvPr>
          <p:cNvSpPr txBox="1"/>
          <p:nvPr/>
        </p:nvSpPr>
        <p:spPr>
          <a:xfrm>
            <a:off x="6456221" y="1376524"/>
            <a:ext cx="5100203" cy="4708981"/>
          </a:xfrm>
          <a:prstGeom prst="rect">
            <a:avLst/>
          </a:prstGeom>
          <a:noFill/>
        </p:spPr>
        <p:txBody>
          <a:bodyPr wrap="square" rtlCol="0">
            <a:spAutoFit/>
          </a:bodyPr>
          <a:lstStyle/>
          <a:p>
            <a:r>
              <a:rPr lang="en-US" sz="2000" dirty="0"/>
              <a:t>Modern railroad locomotives utilize giant resistor banks as part of their dynamic breaking systems.  Dynamic breaking is a system that uses the electric motors that drive the wheels of the locomotive in reverse, making them powerful electrical </a:t>
            </a:r>
            <a:r>
              <a:rPr lang="en-US" sz="2000" b="1" dirty="0"/>
              <a:t>generators</a:t>
            </a:r>
            <a:r>
              <a:rPr lang="en-US" sz="2000" dirty="0"/>
              <a:t>.  As the drive motors generate electricity during the breaking process they create significant resistance to the wheel rotation.  The electricity that is generated must be dissipated, and this is done using the giant resistor bank.  The resistors convert the electricity to heat that must then be ejected from the locomotive.  This is done using large fans located on the roof of the locomotive.     </a:t>
            </a:r>
          </a:p>
        </p:txBody>
      </p:sp>
      <p:sp>
        <p:nvSpPr>
          <p:cNvPr id="6" name="Oval 5">
            <a:extLst>
              <a:ext uri="{FF2B5EF4-FFF2-40B4-BE49-F238E27FC236}">
                <a16:creationId xmlns:a16="http://schemas.microsoft.com/office/drawing/2014/main" id="{01588E16-87E8-4D62-A2B0-DE1B4C28B768}"/>
              </a:ext>
            </a:extLst>
          </p:cNvPr>
          <p:cNvSpPr/>
          <p:nvPr/>
        </p:nvSpPr>
        <p:spPr>
          <a:xfrm>
            <a:off x="4378036" y="3158835"/>
            <a:ext cx="1579419" cy="1219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81654E-1EFB-4962-9BC0-A87E2368F50D}"/>
              </a:ext>
            </a:extLst>
          </p:cNvPr>
          <p:cNvSpPr txBox="1"/>
          <p:nvPr/>
        </p:nvSpPr>
        <p:spPr>
          <a:xfrm>
            <a:off x="2327564" y="1385453"/>
            <a:ext cx="3408216" cy="923330"/>
          </a:xfrm>
          <a:prstGeom prst="rect">
            <a:avLst/>
          </a:prstGeom>
          <a:noFill/>
        </p:spPr>
        <p:txBody>
          <a:bodyPr wrap="square" rtlCol="0">
            <a:spAutoFit/>
          </a:bodyPr>
          <a:lstStyle/>
          <a:p>
            <a:r>
              <a:rPr lang="en-US" dirty="0"/>
              <a:t>The dynamic breaking resistors are located towards the back of the locomotive</a:t>
            </a:r>
          </a:p>
        </p:txBody>
      </p:sp>
      <p:cxnSp>
        <p:nvCxnSpPr>
          <p:cNvPr id="9" name="Straight Connector 8">
            <a:extLst>
              <a:ext uri="{FF2B5EF4-FFF2-40B4-BE49-F238E27FC236}">
                <a16:creationId xmlns:a16="http://schemas.microsoft.com/office/drawing/2014/main" id="{EB7637B5-7DF5-4A21-B36A-32669A8D239E}"/>
              </a:ext>
            </a:extLst>
          </p:cNvPr>
          <p:cNvCxnSpPr>
            <a:cxnSpLocks/>
            <a:endCxn id="6" idx="1"/>
          </p:cNvCxnSpPr>
          <p:nvPr/>
        </p:nvCxnSpPr>
        <p:spPr>
          <a:xfrm>
            <a:off x="3879270" y="2118183"/>
            <a:ext cx="730067" cy="1219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itle 49">
            <a:extLst>
              <a:ext uri="{FF2B5EF4-FFF2-40B4-BE49-F238E27FC236}">
                <a16:creationId xmlns:a16="http://schemas.microsoft.com/office/drawing/2014/main" id="{21FB591A-F2FC-4012-A53A-6BEDF62CA9C8}"/>
              </a:ext>
            </a:extLst>
          </p:cNvPr>
          <p:cNvSpPr txBox="1">
            <a:spLocks/>
          </p:cNvSpPr>
          <p:nvPr/>
        </p:nvSpPr>
        <p:spPr>
          <a:xfrm>
            <a:off x="1981200" y="310903"/>
            <a:ext cx="8229600" cy="70609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t>Resistors in Railroading</a:t>
            </a:r>
          </a:p>
        </p:txBody>
      </p:sp>
    </p:spTree>
    <p:extLst>
      <p:ext uri="{BB962C8B-B14F-4D97-AF65-F5344CB8AC3E}">
        <p14:creationId xmlns:p14="http://schemas.microsoft.com/office/powerpoint/2010/main" val="28233776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C18E99-1B93-4054-9E35-C695A8EE3C93}"/>
              </a:ext>
            </a:extLst>
          </p:cNvPr>
          <p:cNvSpPr>
            <a:spLocks noGrp="1"/>
          </p:cNvSpPr>
          <p:nvPr>
            <p:ph type="sldNum" sz="quarter" idx="12"/>
          </p:nvPr>
        </p:nvSpPr>
        <p:spPr/>
        <p:txBody>
          <a:bodyPr/>
          <a:lstStyle/>
          <a:p>
            <a:fld id="{8AE1AFEF-CD05-46F5-B211-4842696285F8}" type="slidenum">
              <a:rPr lang="en-US" smtClean="0"/>
              <a:t>17</a:t>
            </a:fld>
            <a:endParaRPr lang="en-US"/>
          </a:p>
        </p:txBody>
      </p:sp>
      <p:sp>
        <p:nvSpPr>
          <p:cNvPr id="3" name="TextBox 2">
            <a:extLst>
              <a:ext uri="{FF2B5EF4-FFF2-40B4-BE49-F238E27FC236}">
                <a16:creationId xmlns:a16="http://schemas.microsoft.com/office/drawing/2014/main" id="{AA2A201E-5F88-4369-BA7C-DBDB84BD0D2A}"/>
              </a:ext>
            </a:extLst>
          </p:cNvPr>
          <p:cNvSpPr txBox="1"/>
          <p:nvPr/>
        </p:nvSpPr>
        <p:spPr>
          <a:xfrm>
            <a:off x="1978926" y="2620370"/>
            <a:ext cx="5363570" cy="1107996"/>
          </a:xfrm>
          <a:prstGeom prst="rect">
            <a:avLst/>
          </a:prstGeom>
          <a:noFill/>
        </p:spPr>
        <p:txBody>
          <a:bodyPr wrap="square" rtlCol="0">
            <a:spAutoFit/>
          </a:bodyPr>
          <a:lstStyle/>
          <a:p>
            <a:r>
              <a:rPr lang="en-US" sz="6600" dirty="0"/>
              <a:t>Questions ?</a:t>
            </a:r>
          </a:p>
        </p:txBody>
      </p:sp>
      <p:pic>
        <p:nvPicPr>
          <p:cNvPr id="4" name="Picture 3">
            <a:extLst>
              <a:ext uri="{FF2B5EF4-FFF2-40B4-BE49-F238E27FC236}">
                <a16:creationId xmlns:a16="http://schemas.microsoft.com/office/drawing/2014/main" id="{9CA5B988-C4A1-4492-BEEE-4629A4FE1955}"/>
              </a:ext>
            </a:extLst>
          </p:cNvPr>
          <p:cNvPicPr>
            <a:picLocks noChangeAspect="1"/>
          </p:cNvPicPr>
          <p:nvPr/>
        </p:nvPicPr>
        <p:blipFill>
          <a:blip r:embed="rId2"/>
          <a:stretch>
            <a:fillRect/>
          </a:stretch>
        </p:blipFill>
        <p:spPr>
          <a:xfrm>
            <a:off x="6822662" y="2182702"/>
            <a:ext cx="4251489" cy="2839674"/>
          </a:xfrm>
          <a:prstGeom prst="rect">
            <a:avLst/>
          </a:prstGeom>
        </p:spPr>
      </p:pic>
    </p:spTree>
    <p:extLst>
      <p:ext uri="{BB962C8B-B14F-4D97-AF65-F5344CB8AC3E}">
        <p14:creationId xmlns:p14="http://schemas.microsoft.com/office/powerpoint/2010/main" val="25680772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9">
            <a:extLst>
              <a:ext uri="{FF2B5EF4-FFF2-40B4-BE49-F238E27FC236}">
                <a16:creationId xmlns:a16="http://schemas.microsoft.com/office/drawing/2014/main" id="{017700ED-DC00-4AA5-B94C-DFC4FAFE5E50}"/>
              </a:ext>
            </a:extLst>
          </p:cNvPr>
          <p:cNvSpPr txBox="1">
            <a:spLocks/>
          </p:cNvSpPr>
          <p:nvPr/>
        </p:nvSpPr>
        <p:spPr>
          <a:xfrm>
            <a:off x="1981200" y="329292"/>
            <a:ext cx="8229600" cy="514090"/>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Resistors</a:t>
            </a:r>
          </a:p>
        </p:txBody>
      </p:sp>
      <p:sp>
        <p:nvSpPr>
          <p:cNvPr id="3" name="TextBox 2">
            <a:extLst>
              <a:ext uri="{FF2B5EF4-FFF2-40B4-BE49-F238E27FC236}">
                <a16:creationId xmlns:a16="http://schemas.microsoft.com/office/drawing/2014/main" id="{55B27058-0E95-40D6-B320-7D1748970F9D}"/>
              </a:ext>
            </a:extLst>
          </p:cNvPr>
          <p:cNvSpPr txBox="1"/>
          <p:nvPr/>
        </p:nvSpPr>
        <p:spPr>
          <a:xfrm>
            <a:off x="1173707" y="1260764"/>
            <a:ext cx="9526138" cy="4678204"/>
          </a:xfrm>
          <a:prstGeom prst="rect">
            <a:avLst/>
          </a:prstGeom>
          <a:noFill/>
        </p:spPr>
        <p:txBody>
          <a:bodyPr wrap="square" rtlCol="0">
            <a:spAutoFit/>
          </a:bodyPr>
          <a:lstStyle/>
          <a:p>
            <a:pPr marL="285750" indent="-285750">
              <a:buFont typeface="Arial" panose="020B0604020202020204" pitchFamily="34" charset="0"/>
              <a:buChar char="•"/>
            </a:pPr>
            <a:r>
              <a:rPr lang="en-US" sz="2800" dirty="0"/>
              <a:t>Resistors regulate how much current will flow through an electrical circuit</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The ideal wire will have no resistance</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Resistors convert the “excess” electrical power to heat, which is radiated off</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Toasters used strips of high resistance metal so they get glowing hot when current is passed through them</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8CD45CF-9E50-4D97-A2A2-1C4C802AD588}"/>
              </a:ext>
            </a:extLst>
          </p:cNvPr>
          <p:cNvSpPr>
            <a:spLocks noGrp="1"/>
          </p:cNvSpPr>
          <p:nvPr>
            <p:ph type="sldNum" sz="quarter" idx="12"/>
          </p:nvPr>
        </p:nvSpPr>
        <p:spPr/>
        <p:txBody>
          <a:bodyPr/>
          <a:lstStyle/>
          <a:p>
            <a:fld id="{8AE1AFEF-CD05-46F5-B211-4842696285F8}" type="slidenum">
              <a:rPr lang="en-US" smtClean="0"/>
              <a:t>2</a:t>
            </a:fld>
            <a:endParaRPr lang="en-US"/>
          </a:p>
        </p:txBody>
      </p:sp>
    </p:spTree>
    <p:extLst>
      <p:ext uri="{BB962C8B-B14F-4D97-AF65-F5344CB8AC3E}">
        <p14:creationId xmlns:p14="http://schemas.microsoft.com/office/powerpoint/2010/main" val="34605263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2588064B-82CC-4BA0-9389-8DCFB8D8A4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6503" y="4052453"/>
            <a:ext cx="2079090" cy="1929245"/>
          </a:xfrm>
          <a:prstGeom prst="rect">
            <a:avLst/>
          </a:prstGeom>
        </p:spPr>
      </p:pic>
      <p:pic>
        <p:nvPicPr>
          <p:cNvPr id="3" name="Picture 2">
            <a:extLst>
              <a:ext uri="{FF2B5EF4-FFF2-40B4-BE49-F238E27FC236}">
                <a16:creationId xmlns:a16="http://schemas.microsoft.com/office/drawing/2014/main" id="{EE9C45E0-9F78-4993-87A1-104862E7F517}"/>
              </a:ext>
            </a:extLst>
          </p:cNvPr>
          <p:cNvPicPr>
            <a:picLocks noChangeAspect="1"/>
          </p:cNvPicPr>
          <p:nvPr/>
        </p:nvPicPr>
        <p:blipFill rotWithShape="1">
          <a:blip r:embed="rId3">
            <a:extLst>
              <a:ext uri="{28A0092B-C50C-407E-A947-70E740481C1C}">
                <a14:useLocalDpi xmlns:a14="http://schemas.microsoft.com/office/drawing/2010/main" val="0"/>
              </a:ext>
            </a:extLst>
          </a:blip>
          <a:srcRect l="21510" r="19509" b="10238"/>
          <a:stretch/>
        </p:blipFill>
        <p:spPr>
          <a:xfrm>
            <a:off x="5112336" y="2312843"/>
            <a:ext cx="1634836" cy="1829666"/>
          </a:xfrm>
          <a:prstGeom prst="rect">
            <a:avLst/>
          </a:prstGeom>
        </p:spPr>
      </p:pic>
      <p:sp>
        <p:nvSpPr>
          <p:cNvPr id="4" name="Rectangle 3">
            <a:extLst>
              <a:ext uri="{FF2B5EF4-FFF2-40B4-BE49-F238E27FC236}">
                <a16:creationId xmlns:a16="http://schemas.microsoft.com/office/drawing/2014/main" id="{1044A5C8-11A0-4999-A9CA-8AD3BF4018E8}"/>
              </a:ext>
            </a:extLst>
          </p:cNvPr>
          <p:cNvSpPr/>
          <p:nvPr/>
        </p:nvSpPr>
        <p:spPr>
          <a:xfrm>
            <a:off x="6470082" y="3588327"/>
            <a:ext cx="2673927" cy="387928"/>
          </a:xfrm>
          <a:prstGeom prst="rect">
            <a:avLst/>
          </a:prstGeom>
          <a:noFill/>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C002965-7A03-4290-BD34-3C326C596222}"/>
              </a:ext>
            </a:extLst>
          </p:cNvPr>
          <p:cNvSpPr/>
          <p:nvPr/>
        </p:nvSpPr>
        <p:spPr>
          <a:xfrm>
            <a:off x="2715499" y="3588327"/>
            <a:ext cx="2673927" cy="387928"/>
          </a:xfrm>
          <a:prstGeom prst="rect">
            <a:avLst/>
          </a:prstGeom>
          <a:noFill/>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54C66EA-9D46-4FE2-9D23-1618234981A3}"/>
              </a:ext>
            </a:extLst>
          </p:cNvPr>
          <p:cNvSpPr/>
          <p:nvPr/>
        </p:nvSpPr>
        <p:spPr>
          <a:xfrm>
            <a:off x="3737274" y="3598719"/>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17B4E4B-DC33-48FF-A2AB-42FE3BF37958}"/>
              </a:ext>
            </a:extLst>
          </p:cNvPr>
          <p:cNvSpPr/>
          <p:nvPr/>
        </p:nvSpPr>
        <p:spPr>
          <a:xfrm>
            <a:off x="4054197" y="3698732"/>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F3C2C9D-DB30-481C-A40F-E4B0F82CE408}"/>
              </a:ext>
            </a:extLst>
          </p:cNvPr>
          <p:cNvSpPr/>
          <p:nvPr/>
        </p:nvSpPr>
        <p:spPr>
          <a:xfrm>
            <a:off x="3548508" y="3699164"/>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C2A8FC8-2B48-47F7-B1CC-1514DCB1AF31}"/>
              </a:ext>
            </a:extLst>
          </p:cNvPr>
          <p:cNvSpPr/>
          <p:nvPr/>
        </p:nvSpPr>
        <p:spPr>
          <a:xfrm>
            <a:off x="4208327" y="3598719"/>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68F7AA1-5F73-458F-98B1-32E7DE761AFF}"/>
              </a:ext>
            </a:extLst>
          </p:cNvPr>
          <p:cNvSpPr/>
          <p:nvPr/>
        </p:nvSpPr>
        <p:spPr>
          <a:xfrm>
            <a:off x="4468100" y="3692237"/>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B196A6A-82D4-49AE-91AA-9B50A48E55E5}"/>
              </a:ext>
            </a:extLst>
          </p:cNvPr>
          <p:cNvSpPr/>
          <p:nvPr/>
        </p:nvSpPr>
        <p:spPr>
          <a:xfrm>
            <a:off x="4696700" y="3588327"/>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BFFE6C0-601B-4298-8D29-8ACB81D97D44}"/>
              </a:ext>
            </a:extLst>
          </p:cNvPr>
          <p:cNvSpPr/>
          <p:nvPr/>
        </p:nvSpPr>
        <p:spPr>
          <a:xfrm>
            <a:off x="2696454" y="3712586"/>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1C6486C-4363-4C57-BC16-0C3D9D9C2FEF}"/>
              </a:ext>
            </a:extLst>
          </p:cNvPr>
          <p:cNvSpPr/>
          <p:nvPr/>
        </p:nvSpPr>
        <p:spPr>
          <a:xfrm>
            <a:off x="2850584" y="3612573"/>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3B55350-3CCF-443C-8D17-0C7B957BCE6F}"/>
              </a:ext>
            </a:extLst>
          </p:cNvPr>
          <p:cNvSpPr/>
          <p:nvPr/>
        </p:nvSpPr>
        <p:spPr>
          <a:xfrm>
            <a:off x="3110357" y="3706091"/>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5987AC3-CBD0-482F-8932-47AB94AF25D8}"/>
              </a:ext>
            </a:extLst>
          </p:cNvPr>
          <p:cNvSpPr/>
          <p:nvPr/>
        </p:nvSpPr>
        <p:spPr>
          <a:xfrm>
            <a:off x="3338957" y="3602181"/>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ylinder 19">
            <a:extLst>
              <a:ext uri="{FF2B5EF4-FFF2-40B4-BE49-F238E27FC236}">
                <a16:creationId xmlns:a16="http://schemas.microsoft.com/office/drawing/2014/main" id="{35184849-CA0E-425F-B11D-543F4547CA7F}"/>
              </a:ext>
            </a:extLst>
          </p:cNvPr>
          <p:cNvSpPr/>
          <p:nvPr/>
        </p:nvSpPr>
        <p:spPr>
          <a:xfrm>
            <a:off x="1138668" y="1427018"/>
            <a:ext cx="1544792" cy="2770909"/>
          </a:xfrm>
          <a:prstGeom prst="can">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ylinder 20">
            <a:extLst>
              <a:ext uri="{FF2B5EF4-FFF2-40B4-BE49-F238E27FC236}">
                <a16:creationId xmlns:a16="http://schemas.microsoft.com/office/drawing/2014/main" id="{B6570BE7-E21B-4E63-8B3B-4B58713F794A}"/>
              </a:ext>
            </a:extLst>
          </p:cNvPr>
          <p:cNvSpPr/>
          <p:nvPr/>
        </p:nvSpPr>
        <p:spPr>
          <a:xfrm>
            <a:off x="1151233" y="1911928"/>
            <a:ext cx="1505389" cy="224443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8FABE6E-0680-4254-8248-2DCE72061E56}"/>
              </a:ext>
            </a:extLst>
          </p:cNvPr>
          <p:cNvSpPr/>
          <p:nvPr/>
        </p:nvSpPr>
        <p:spPr>
          <a:xfrm>
            <a:off x="4959940" y="3699162"/>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itle 49">
            <a:extLst>
              <a:ext uri="{FF2B5EF4-FFF2-40B4-BE49-F238E27FC236}">
                <a16:creationId xmlns:a16="http://schemas.microsoft.com/office/drawing/2014/main" id="{EADADEAA-10CF-4919-ACB2-03B9C57DBBA3}"/>
              </a:ext>
            </a:extLst>
          </p:cNvPr>
          <p:cNvSpPr txBox="1">
            <a:spLocks/>
          </p:cNvSpPr>
          <p:nvPr/>
        </p:nvSpPr>
        <p:spPr>
          <a:xfrm>
            <a:off x="1981200" y="329292"/>
            <a:ext cx="8229600" cy="70609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Water Valve / Electrical Resistor Analogy</a:t>
            </a:r>
          </a:p>
        </p:txBody>
      </p:sp>
      <p:grpSp>
        <p:nvGrpSpPr>
          <p:cNvPr id="22" name="Group 21">
            <a:extLst>
              <a:ext uri="{FF2B5EF4-FFF2-40B4-BE49-F238E27FC236}">
                <a16:creationId xmlns:a16="http://schemas.microsoft.com/office/drawing/2014/main" id="{F1EF9A6A-B3A4-4FF0-A065-0D54FA61CD95}"/>
              </a:ext>
            </a:extLst>
          </p:cNvPr>
          <p:cNvGrpSpPr/>
          <p:nvPr/>
        </p:nvGrpSpPr>
        <p:grpSpPr>
          <a:xfrm>
            <a:off x="6643261" y="1221137"/>
            <a:ext cx="4286251" cy="4286041"/>
            <a:chOff x="6643261" y="1221137"/>
            <a:chExt cx="4286251" cy="4286041"/>
          </a:xfrm>
        </p:grpSpPr>
        <p:grpSp>
          <p:nvGrpSpPr>
            <p:cNvPr id="2" name="Group 1">
              <a:extLst>
                <a:ext uri="{FF2B5EF4-FFF2-40B4-BE49-F238E27FC236}">
                  <a16:creationId xmlns:a16="http://schemas.microsoft.com/office/drawing/2014/main" id="{12DE6B49-13BF-4909-81B4-E74B5E10750F}"/>
                </a:ext>
              </a:extLst>
            </p:cNvPr>
            <p:cNvGrpSpPr/>
            <p:nvPr/>
          </p:nvGrpSpPr>
          <p:grpSpPr>
            <a:xfrm>
              <a:off x="6643261" y="3678381"/>
              <a:ext cx="3960259" cy="1828797"/>
              <a:chOff x="6643261" y="3678381"/>
              <a:chExt cx="3960259" cy="1828797"/>
            </a:xfrm>
          </p:grpSpPr>
          <p:sp>
            <p:nvSpPr>
              <p:cNvPr id="12" name="Oval 11">
                <a:extLst>
                  <a:ext uri="{FF2B5EF4-FFF2-40B4-BE49-F238E27FC236}">
                    <a16:creationId xmlns:a16="http://schemas.microsoft.com/office/drawing/2014/main" id="{B55183C7-CE32-4564-827B-DE0E5196BD9A}"/>
                  </a:ext>
                </a:extLst>
              </p:cNvPr>
              <p:cNvSpPr/>
              <p:nvPr/>
            </p:nvSpPr>
            <p:spPr>
              <a:xfrm>
                <a:off x="7280573" y="3678381"/>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08D5798A-BA10-4124-B06E-0E05339F09D6}"/>
                  </a:ext>
                </a:extLst>
              </p:cNvPr>
              <p:cNvSpPr/>
              <p:nvPr/>
            </p:nvSpPr>
            <p:spPr>
              <a:xfrm>
                <a:off x="6643261" y="3678382"/>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E5FCC8B2-FAC3-41B0-8FA0-8E62A8BAD3FA}"/>
                  </a:ext>
                </a:extLst>
              </p:cNvPr>
              <p:cNvSpPr/>
              <p:nvPr/>
            </p:nvSpPr>
            <p:spPr>
              <a:xfrm>
                <a:off x="8513630" y="3692235"/>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8D32BF0-95B3-4570-9E72-1A792138B1C7}"/>
                  </a:ext>
                </a:extLst>
              </p:cNvPr>
              <p:cNvSpPr/>
              <p:nvPr/>
            </p:nvSpPr>
            <p:spPr>
              <a:xfrm>
                <a:off x="7876318" y="3678381"/>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810E210B-F78E-4041-AF45-3BAE596F5534}"/>
                  </a:ext>
                </a:extLst>
              </p:cNvPr>
              <p:cNvSpPr/>
              <p:nvPr/>
            </p:nvSpPr>
            <p:spPr>
              <a:xfrm>
                <a:off x="9095055" y="3733800"/>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9BCA3211-35F3-4AFA-8100-E8EFB12556C1}"/>
                  </a:ext>
                </a:extLst>
              </p:cNvPr>
              <p:cNvSpPr/>
              <p:nvPr/>
            </p:nvSpPr>
            <p:spPr>
              <a:xfrm>
                <a:off x="9614600" y="3927764"/>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EAD1C306-3EF3-4BF3-AB55-4856DC285EFB}"/>
                  </a:ext>
                </a:extLst>
              </p:cNvPr>
              <p:cNvSpPr/>
              <p:nvPr/>
            </p:nvSpPr>
            <p:spPr>
              <a:xfrm>
                <a:off x="10028556" y="4357252"/>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B7143A6-7F3A-4B56-BF11-60611121E2C2}"/>
                  </a:ext>
                </a:extLst>
              </p:cNvPr>
              <p:cNvSpPr/>
              <p:nvPr/>
            </p:nvSpPr>
            <p:spPr>
              <a:xfrm>
                <a:off x="10215592" y="4807524"/>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8C8652A2-D1D0-4676-AA3E-1FDB8C4309F9}"/>
                  </a:ext>
                </a:extLst>
              </p:cNvPr>
              <p:cNvSpPr/>
              <p:nvPr/>
            </p:nvSpPr>
            <p:spPr>
              <a:xfrm>
                <a:off x="10229447" y="5271651"/>
                <a:ext cx="374073" cy="23552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435DCC5E-5568-4B26-A980-616D4B8D1E9E}"/>
                </a:ext>
              </a:extLst>
            </p:cNvPr>
            <p:cNvSpPr txBox="1"/>
            <p:nvPr/>
          </p:nvSpPr>
          <p:spPr>
            <a:xfrm>
              <a:off x="6780082" y="1221137"/>
              <a:ext cx="4149430" cy="1938992"/>
            </a:xfrm>
            <a:prstGeom prst="rect">
              <a:avLst/>
            </a:prstGeom>
            <a:noFill/>
          </p:spPr>
          <p:txBody>
            <a:bodyPr wrap="square" rtlCol="0">
              <a:spAutoFit/>
            </a:bodyPr>
            <a:lstStyle/>
            <a:p>
              <a:r>
                <a:rPr lang="en-US" sz="2400" dirty="0"/>
                <a:t>The water </a:t>
              </a:r>
              <a:r>
                <a:rPr lang="en-US" sz="2400" b="1" dirty="0"/>
                <a:t>valve</a:t>
              </a:r>
              <a:r>
                <a:rPr lang="en-US" sz="2400" dirty="0"/>
                <a:t> is used to regulate how much water flows through the pipe.  A </a:t>
              </a:r>
              <a:r>
                <a:rPr lang="en-US" sz="2400" b="1" dirty="0"/>
                <a:t>resistor</a:t>
              </a:r>
              <a:r>
                <a:rPr lang="en-US" sz="2400" dirty="0"/>
                <a:t> does essentially the same thing for electrical current.</a:t>
              </a:r>
            </a:p>
          </p:txBody>
        </p:sp>
      </p:grpSp>
      <p:sp>
        <p:nvSpPr>
          <p:cNvPr id="32" name="TextBox 31">
            <a:extLst>
              <a:ext uri="{FF2B5EF4-FFF2-40B4-BE49-F238E27FC236}">
                <a16:creationId xmlns:a16="http://schemas.microsoft.com/office/drawing/2014/main" id="{37517428-42E1-4341-8959-1D8851E253E3}"/>
              </a:ext>
            </a:extLst>
          </p:cNvPr>
          <p:cNvSpPr txBox="1"/>
          <p:nvPr/>
        </p:nvSpPr>
        <p:spPr>
          <a:xfrm>
            <a:off x="3913924" y="4432935"/>
            <a:ext cx="4149430" cy="1938992"/>
          </a:xfrm>
          <a:prstGeom prst="rect">
            <a:avLst/>
          </a:prstGeom>
          <a:noFill/>
        </p:spPr>
        <p:txBody>
          <a:bodyPr wrap="square" rtlCol="0">
            <a:spAutoFit/>
          </a:bodyPr>
          <a:lstStyle/>
          <a:p>
            <a:r>
              <a:rPr lang="en-US" sz="2400" dirty="0"/>
              <a:t>The water’s flow rate dictates how fast the water wheel will spin and how much work it can do.  This is similar to an electric motor.</a:t>
            </a:r>
          </a:p>
        </p:txBody>
      </p:sp>
      <p:sp>
        <p:nvSpPr>
          <p:cNvPr id="33" name="TextBox 32">
            <a:extLst>
              <a:ext uri="{FF2B5EF4-FFF2-40B4-BE49-F238E27FC236}">
                <a16:creationId xmlns:a16="http://schemas.microsoft.com/office/drawing/2014/main" id="{3544205C-645F-49CB-A13E-4A4B0CB64FDD}"/>
              </a:ext>
            </a:extLst>
          </p:cNvPr>
          <p:cNvSpPr txBox="1"/>
          <p:nvPr/>
        </p:nvSpPr>
        <p:spPr>
          <a:xfrm>
            <a:off x="432970" y="4392208"/>
            <a:ext cx="2791687" cy="830997"/>
          </a:xfrm>
          <a:prstGeom prst="rect">
            <a:avLst/>
          </a:prstGeom>
          <a:noFill/>
        </p:spPr>
        <p:txBody>
          <a:bodyPr wrap="square" rtlCol="0">
            <a:spAutoFit/>
          </a:bodyPr>
          <a:lstStyle/>
          <a:p>
            <a:r>
              <a:rPr lang="en-US" sz="2400" dirty="0"/>
              <a:t>The water tanks is similar to a battery. </a:t>
            </a:r>
          </a:p>
        </p:txBody>
      </p:sp>
      <p:sp>
        <p:nvSpPr>
          <p:cNvPr id="34" name="Slide Number Placeholder 33">
            <a:extLst>
              <a:ext uri="{FF2B5EF4-FFF2-40B4-BE49-F238E27FC236}">
                <a16:creationId xmlns:a16="http://schemas.microsoft.com/office/drawing/2014/main" id="{C37376EF-45E3-4B76-A8EB-09570C442CBE}"/>
              </a:ext>
            </a:extLst>
          </p:cNvPr>
          <p:cNvSpPr>
            <a:spLocks noGrp="1"/>
          </p:cNvSpPr>
          <p:nvPr>
            <p:ph type="sldNum" sz="quarter" idx="12"/>
          </p:nvPr>
        </p:nvSpPr>
        <p:spPr/>
        <p:txBody>
          <a:bodyPr/>
          <a:lstStyle/>
          <a:p>
            <a:fld id="{8AE1AFEF-CD05-46F5-B211-4842696285F8}" type="slidenum">
              <a:rPr lang="en-US" smtClean="0"/>
              <a:t>3</a:t>
            </a:fld>
            <a:endParaRPr lang="en-US"/>
          </a:p>
        </p:txBody>
      </p:sp>
    </p:spTree>
    <p:extLst>
      <p:ext uri="{BB962C8B-B14F-4D97-AF65-F5344CB8AC3E}">
        <p14:creationId xmlns:p14="http://schemas.microsoft.com/office/powerpoint/2010/main" val="8085405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C8B67CA-4042-47A7-B511-1A2B0AC9AC13}"/>
              </a:ext>
            </a:extLst>
          </p:cNvPr>
          <p:cNvSpPr>
            <a:spLocks noGrp="1"/>
          </p:cNvSpPr>
          <p:nvPr>
            <p:ph type="sldNum" sz="quarter" idx="12"/>
          </p:nvPr>
        </p:nvSpPr>
        <p:spPr/>
        <p:txBody>
          <a:bodyPr/>
          <a:lstStyle/>
          <a:p>
            <a:fld id="{8AE1AFEF-CD05-46F5-B211-4842696285F8}" type="slidenum">
              <a:rPr lang="en-US" smtClean="0"/>
              <a:t>4</a:t>
            </a:fld>
            <a:endParaRPr lang="en-US"/>
          </a:p>
        </p:txBody>
      </p:sp>
      <p:sp>
        <p:nvSpPr>
          <p:cNvPr id="3" name="Title 49">
            <a:extLst>
              <a:ext uri="{FF2B5EF4-FFF2-40B4-BE49-F238E27FC236}">
                <a16:creationId xmlns:a16="http://schemas.microsoft.com/office/drawing/2014/main" id="{3C96F309-B5E8-4EE2-A13C-85150E350AD1}"/>
              </a:ext>
            </a:extLst>
          </p:cNvPr>
          <p:cNvSpPr txBox="1">
            <a:spLocks/>
          </p:cNvSpPr>
          <p:nvPr/>
        </p:nvSpPr>
        <p:spPr>
          <a:xfrm>
            <a:off x="1981200" y="329292"/>
            <a:ext cx="8229600" cy="514090"/>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Relative Resistance of Materials</a:t>
            </a:r>
          </a:p>
        </p:txBody>
      </p:sp>
      <p:sp>
        <p:nvSpPr>
          <p:cNvPr id="4" name="TextBox 3">
            <a:extLst>
              <a:ext uri="{FF2B5EF4-FFF2-40B4-BE49-F238E27FC236}">
                <a16:creationId xmlns:a16="http://schemas.microsoft.com/office/drawing/2014/main" id="{1584DB3A-EB10-49F7-964B-7CE467A6E3A9}"/>
              </a:ext>
            </a:extLst>
          </p:cNvPr>
          <p:cNvSpPr txBox="1"/>
          <p:nvPr/>
        </p:nvSpPr>
        <p:spPr>
          <a:xfrm>
            <a:off x="783772" y="1790529"/>
            <a:ext cx="3454400" cy="3108543"/>
          </a:xfrm>
          <a:prstGeom prst="rect">
            <a:avLst/>
          </a:prstGeom>
          <a:noFill/>
        </p:spPr>
        <p:txBody>
          <a:bodyPr wrap="square" rtlCol="0">
            <a:spAutoFit/>
          </a:bodyPr>
          <a:lstStyle/>
          <a:p>
            <a:r>
              <a:rPr lang="en-US" sz="2800" dirty="0">
                <a:solidFill>
                  <a:srgbClr val="FF0000"/>
                </a:solidFill>
              </a:rPr>
              <a:t>Very High Resistance</a:t>
            </a:r>
          </a:p>
          <a:p>
            <a:endParaRPr lang="en-US" sz="2400" dirty="0"/>
          </a:p>
          <a:p>
            <a:pPr marL="285750" indent="-285750">
              <a:buFont typeface="Arial" panose="020B0604020202020204" pitchFamily="34" charset="0"/>
              <a:buChar char="•"/>
            </a:pPr>
            <a:r>
              <a:rPr lang="en-US" sz="2400" dirty="0"/>
              <a:t>Air</a:t>
            </a:r>
          </a:p>
          <a:p>
            <a:pPr marL="285750" indent="-285750">
              <a:buFont typeface="Arial" panose="020B0604020202020204" pitchFamily="34" charset="0"/>
              <a:buChar char="•"/>
            </a:pPr>
            <a:r>
              <a:rPr lang="en-US" sz="2400" dirty="0"/>
              <a:t>Wood</a:t>
            </a:r>
          </a:p>
          <a:p>
            <a:pPr marL="285750" indent="-285750">
              <a:buFont typeface="Arial" panose="020B0604020202020204" pitchFamily="34" charset="0"/>
              <a:buChar char="•"/>
            </a:pPr>
            <a:r>
              <a:rPr lang="en-US" sz="2400" dirty="0"/>
              <a:t>Rock</a:t>
            </a:r>
          </a:p>
          <a:p>
            <a:pPr marL="285750" indent="-285750">
              <a:buFont typeface="Arial" panose="020B0604020202020204" pitchFamily="34" charset="0"/>
              <a:buChar char="•"/>
            </a:pPr>
            <a:r>
              <a:rPr lang="en-US" sz="2400" dirty="0"/>
              <a:t>Plastic</a:t>
            </a:r>
          </a:p>
          <a:p>
            <a:pPr marL="285750" indent="-285750">
              <a:buFont typeface="Arial" panose="020B0604020202020204" pitchFamily="34" charset="0"/>
              <a:buChar char="•"/>
            </a:pPr>
            <a:r>
              <a:rPr lang="en-US" sz="2400" dirty="0"/>
              <a:t>Distilled Water</a:t>
            </a:r>
          </a:p>
          <a:p>
            <a:pPr marL="285750" indent="-285750">
              <a:buFont typeface="Arial" panose="020B0604020202020204" pitchFamily="34" charset="0"/>
              <a:buChar char="•"/>
            </a:pPr>
            <a:r>
              <a:rPr lang="en-US" sz="2400" dirty="0"/>
              <a:t>Paper</a:t>
            </a:r>
          </a:p>
        </p:txBody>
      </p:sp>
      <p:sp>
        <p:nvSpPr>
          <p:cNvPr id="5" name="TextBox 4">
            <a:extLst>
              <a:ext uri="{FF2B5EF4-FFF2-40B4-BE49-F238E27FC236}">
                <a16:creationId xmlns:a16="http://schemas.microsoft.com/office/drawing/2014/main" id="{F646AF3D-43D0-4802-A8B7-AE6679A27F1C}"/>
              </a:ext>
            </a:extLst>
          </p:cNvPr>
          <p:cNvSpPr txBox="1"/>
          <p:nvPr/>
        </p:nvSpPr>
        <p:spPr>
          <a:xfrm>
            <a:off x="4472134" y="1790529"/>
            <a:ext cx="3454400" cy="1631216"/>
          </a:xfrm>
          <a:prstGeom prst="rect">
            <a:avLst/>
          </a:prstGeom>
          <a:noFill/>
        </p:spPr>
        <p:txBody>
          <a:bodyPr wrap="square" rtlCol="0">
            <a:spAutoFit/>
          </a:bodyPr>
          <a:lstStyle/>
          <a:p>
            <a:r>
              <a:rPr lang="en-US" sz="2800" dirty="0">
                <a:solidFill>
                  <a:srgbClr val="FFC000"/>
                </a:solidFill>
              </a:rPr>
              <a:t>Moderate Resistance</a:t>
            </a:r>
          </a:p>
          <a:p>
            <a:endParaRPr lang="en-US" sz="2400" dirty="0"/>
          </a:p>
          <a:p>
            <a:pPr marL="285750" indent="-285750">
              <a:buFont typeface="Arial" panose="020B0604020202020204" pitchFamily="34" charset="0"/>
              <a:buChar char="•"/>
            </a:pPr>
            <a:r>
              <a:rPr lang="en-US" sz="2400" dirty="0"/>
              <a:t>Salt Water</a:t>
            </a:r>
          </a:p>
          <a:p>
            <a:pPr marL="285750" indent="-285750">
              <a:buFont typeface="Arial" panose="020B0604020202020204" pitchFamily="34" charset="0"/>
              <a:buChar char="•"/>
            </a:pPr>
            <a:endParaRPr lang="en-US" sz="2400" dirty="0"/>
          </a:p>
        </p:txBody>
      </p:sp>
      <p:sp>
        <p:nvSpPr>
          <p:cNvPr id="6" name="TextBox 5">
            <a:extLst>
              <a:ext uri="{FF2B5EF4-FFF2-40B4-BE49-F238E27FC236}">
                <a16:creationId xmlns:a16="http://schemas.microsoft.com/office/drawing/2014/main" id="{8EE8C20B-5636-4DB6-8DD0-FB0752C3BD01}"/>
              </a:ext>
            </a:extLst>
          </p:cNvPr>
          <p:cNvSpPr txBox="1"/>
          <p:nvPr/>
        </p:nvSpPr>
        <p:spPr>
          <a:xfrm>
            <a:off x="8146143" y="1790529"/>
            <a:ext cx="3454400" cy="2369880"/>
          </a:xfrm>
          <a:prstGeom prst="rect">
            <a:avLst/>
          </a:prstGeom>
          <a:noFill/>
        </p:spPr>
        <p:txBody>
          <a:bodyPr wrap="square" rtlCol="0">
            <a:spAutoFit/>
          </a:bodyPr>
          <a:lstStyle/>
          <a:p>
            <a:r>
              <a:rPr lang="en-US" sz="2800" dirty="0">
                <a:solidFill>
                  <a:srgbClr val="00B050"/>
                </a:solidFill>
              </a:rPr>
              <a:t>Very Low Resistance</a:t>
            </a:r>
          </a:p>
          <a:p>
            <a:endParaRPr lang="en-US" sz="2400" dirty="0"/>
          </a:p>
          <a:p>
            <a:pPr marL="285750" indent="-285750">
              <a:buFont typeface="Arial" panose="020B0604020202020204" pitchFamily="34" charset="0"/>
              <a:buChar char="•"/>
            </a:pPr>
            <a:r>
              <a:rPr lang="en-US" sz="2400" dirty="0"/>
              <a:t>Copper</a:t>
            </a:r>
          </a:p>
          <a:p>
            <a:pPr marL="285750" indent="-285750">
              <a:buFont typeface="Arial" panose="020B0604020202020204" pitchFamily="34" charset="0"/>
              <a:buChar char="•"/>
            </a:pPr>
            <a:r>
              <a:rPr lang="en-US" sz="2400" dirty="0"/>
              <a:t>Gold</a:t>
            </a:r>
          </a:p>
          <a:p>
            <a:pPr marL="285750" indent="-285750">
              <a:buFont typeface="Arial" panose="020B0604020202020204" pitchFamily="34" charset="0"/>
              <a:buChar char="•"/>
            </a:pPr>
            <a:r>
              <a:rPr lang="en-US" sz="2400" dirty="0"/>
              <a:t>Aluminum</a:t>
            </a:r>
          </a:p>
          <a:p>
            <a:pPr marL="285750" indent="-285750">
              <a:buFont typeface="Arial" panose="020B0604020202020204" pitchFamily="34" charset="0"/>
              <a:buChar char="•"/>
            </a:pPr>
            <a:r>
              <a:rPr lang="en-US" sz="2400" dirty="0"/>
              <a:t>Steel</a:t>
            </a:r>
          </a:p>
        </p:txBody>
      </p:sp>
    </p:spTree>
    <p:extLst>
      <p:ext uri="{BB962C8B-B14F-4D97-AF65-F5344CB8AC3E}">
        <p14:creationId xmlns:p14="http://schemas.microsoft.com/office/powerpoint/2010/main" val="31508294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41B159-E51D-4806-A8C0-5217B4023CF4}"/>
              </a:ext>
            </a:extLst>
          </p:cNvPr>
          <p:cNvSpPr>
            <a:spLocks noGrp="1"/>
          </p:cNvSpPr>
          <p:nvPr>
            <p:ph type="sldNum" sz="quarter" idx="12"/>
          </p:nvPr>
        </p:nvSpPr>
        <p:spPr/>
        <p:txBody>
          <a:bodyPr/>
          <a:lstStyle/>
          <a:p>
            <a:fld id="{8AE1AFEF-CD05-46F5-B211-4842696285F8}" type="slidenum">
              <a:rPr lang="en-US" smtClean="0"/>
              <a:t>5</a:t>
            </a:fld>
            <a:endParaRPr lang="en-US"/>
          </a:p>
        </p:txBody>
      </p:sp>
      <p:sp>
        <p:nvSpPr>
          <p:cNvPr id="3" name="Title 49">
            <a:extLst>
              <a:ext uri="{FF2B5EF4-FFF2-40B4-BE49-F238E27FC236}">
                <a16:creationId xmlns:a16="http://schemas.microsoft.com/office/drawing/2014/main" id="{C41BB83F-CC5D-4BF1-8A14-4B283F918660}"/>
              </a:ext>
            </a:extLst>
          </p:cNvPr>
          <p:cNvSpPr txBox="1">
            <a:spLocks/>
          </p:cNvSpPr>
          <p:nvPr/>
        </p:nvSpPr>
        <p:spPr>
          <a:xfrm>
            <a:off x="1981200" y="329292"/>
            <a:ext cx="8229600" cy="514090"/>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Unit of Resistance</a:t>
            </a:r>
          </a:p>
        </p:txBody>
      </p:sp>
      <p:sp>
        <p:nvSpPr>
          <p:cNvPr id="4" name="TextBox 3">
            <a:extLst>
              <a:ext uri="{FF2B5EF4-FFF2-40B4-BE49-F238E27FC236}">
                <a16:creationId xmlns:a16="http://schemas.microsoft.com/office/drawing/2014/main" id="{5F234856-8F8A-434C-94BB-0849E29C2162}"/>
              </a:ext>
            </a:extLst>
          </p:cNvPr>
          <p:cNvSpPr txBox="1"/>
          <p:nvPr/>
        </p:nvSpPr>
        <p:spPr>
          <a:xfrm>
            <a:off x="1119116" y="1392072"/>
            <a:ext cx="7124132" cy="3970318"/>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unit of resistance is known as the OHM</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 Ohm is named in honor of the German physicist Georg Simon Ohm who conducted basic experiments to characterize electrical resistance in the early 1800’s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Georg Ohm also developed Ohm’s Law:</a:t>
            </a:r>
          </a:p>
          <a:p>
            <a:pPr marL="800100" lvl="1" indent="-342900">
              <a:buFont typeface="Calibri" panose="020F0502020204030204" pitchFamily="34" charset="0"/>
              <a:buChar char="‒"/>
            </a:pPr>
            <a:r>
              <a:rPr lang="en-US" sz="2400" dirty="0"/>
              <a:t>Voltage (V)  =  Current (I)  x  Resistance (R)  </a:t>
            </a:r>
          </a:p>
          <a:p>
            <a:pPr marL="285750" indent="-285750">
              <a:buFont typeface="Calibri" panose="020F0502020204030204" pitchFamily="34" charset="0"/>
              <a:buChar char="‒"/>
            </a:pPr>
            <a:endParaRPr lang="en-US" dirty="0"/>
          </a:p>
          <a:p>
            <a:endParaRPr lang="en-US" dirty="0"/>
          </a:p>
        </p:txBody>
      </p:sp>
      <p:pic>
        <p:nvPicPr>
          <p:cNvPr id="6" name="Picture 5">
            <a:extLst>
              <a:ext uri="{FF2B5EF4-FFF2-40B4-BE49-F238E27FC236}">
                <a16:creationId xmlns:a16="http://schemas.microsoft.com/office/drawing/2014/main" id="{C7EA4DEE-715A-4839-AD4B-94E3A3D4E9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0600" y="1808612"/>
            <a:ext cx="2505075" cy="2076450"/>
          </a:xfrm>
          <a:prstGeom prst="rect">
            <a:avLst/>
          </a:prstGeom>
        </p:spPr>
      </p:pic>
      <p:sp>
        <p:nvSpPr>
          <p:cNvPr id="7" name="TextBox 6">
            <a:extLst>
              <a:ext uri="{FF2B5EF4-FFF2-40B4-BE49-F238E27FC236}">
                <a16:creationId xmlns:a16="http://schemas.microsoft.com/office/drawing/2014/main" id="{41C14BD5-8588-4573-920B-EB6EF43F678A}"/>
              </a:ext>
            </a:extLst>
          </p:cNvPr>
          <p:cNvSpPr txBox="1"/>
          <p:nvPr/>
        </p:nvSpPr>
        <p:spPr>
          <a:xfrm>
            <a:off x="8491537" y="4107975"/>
            <a:ext cx="2743199" cy="369332"/>
          </a:xfrm>
          <a:prstGeom prst="rect">
            <a:avLst/>
          </a:prstGeom>
          <a:noFill/>
        </p:spPr>
        <p:txBody>
          <a:bodyPr wrap="square" rtlCol="0">
            <a:spAutoFit/>
          </a:bodyPr>
          <a:lstStyle/>
          <a:p>
            <a:pPr algn="ctr"/>
            <a:r>
              <a:rPr lang="en-US" dirty="0"/>
              <a:t>Georg Ohm (1787 – 1854)</a:t>
            </a:r>
          </a:p>
        </p:txBody>
      </p:sp>
    </p:spTree>
    <p:extLst>
      <p:ext uri="{BB962C8B-B14F-4D97-AF65-F5344CB8AC3E}">
        <p14:creationId xmlns:p14="http://schemas.microsoft.com/office/powerpoint/2010/main" val="42586570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F5E683-D043-41F0-A37F-886F071A6E28}"/>
              </a:ext>
            </a:extLst>
          </p:cNvPr>
          <p:cNvSpPr>
            <a:spLocks noGrp="1"/>
          </p:cNvSpPr>
          <p:nvPr>
            <p:ph type="sldNum" sz="quarter" idx="12"/>
          </p:nvPr>
        </p:nvSpPr>
        <p:spPr/>
        <p:txBody>
          <a:bodyPr/>
          <a:lstStyle/>
          <a:p>
            <a:fld id="{8AE1AFEF-CD05-46F5-B211-4842696285F8}" type="slidenum">
              <a:rPr lang="en-US" smtClean="0"/>
              <a:t>6</a:t>
            </a:fld>
            <a:endParaRPr lang="en-US"/>
          </a:p>
        </p:txBody>
      </p:sp>
      <p:sp>
        <p:nvSpPr>
          <p:cNvPr id="3" name="Title 49">
            <a:extLst>
              <a:ext uri="{FF2B5EF4-FFF2-40B4-BE49-F238E27FC236}">
                <a16:creationId xmlns:a16="http://schemas.microsoft.com/office/drawing/2014/main" id="{9E18411A-6AD5-4FD6-A609-36A736C14AF2}"/>
              </a:ext>
            </a:extLst>
          </p:cNvPr>
          <p:cNvSpPr txBox="1">
            <a:spLocks/>
          </p:cNvSpPr>
          <p:nvPr/>
        </p:nvSpPr>
        <p:spPr>
          <a:xfrm>
            <a:off x="1981200" y="329292"/>
            <a:ext cx="8229600" cy="514090"/>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Methods for Altering Resistance</a:t>
            </a:r>
          </a:p>
        </p:txBody>
      </p:sp>
      <p:sp>
        <p:nvSpPr>
          <p:cNvPr id="4" name="TextBox 3">
            <a:extLst>
              <a:ext uri="{FF2B5EF4-FFF2-40B4-BE49-F238E27FC236}">
                <a16:creationId xmlns:a16="http://schemas.microsoft.com/office/drawing/2014/main" id="{F6E17341-B95E-4F42-9370-B2FC4EA7E9D3}"/>
              </a:ext>
            </a:extLst>
          </p:cNvPr>
          <p:cNvSpPr txBox="1"/>
          <p:nvPr/>
        </p:nvSpPr>
        <p:spPr>
          <a:xfrm>
            <a:off x="1255595" y="1482436"/>
            <a:ext cx="9771796" cy="4001095"/>
          </a:xfrm>
          <a:prstGeom prst="rect">
            <a:avLst/>
          </a:prstGeom>
          <a:noFill/>
        </p:spPr>
        <p:txBody>
          <a:bodyPr wrap="square" rtlCol="0">
            <a:spAutoFit/>
          </a:bodyPr>
          <a:lstStyle/>
          <a:p>
            <a:pPr marL="285750" indent="-285750">
              <a:buFont typeface="Arial" panose="020B0604020202020204" pitchFamily="34" charset="0"/>
              <a:buChar char="•"/>
            </a:pPr>
            <a:r>
              <a:rPr lang="en-US" sz="2400" dirty="0"/>
              <a:t>Making a wire larger in diameter will reduce resistance</a:t>
            </a:r>
          </a:p>
          <a:p>
            <a:pPr marL="800100" lvl="1" indent="-342900">
              <a:buFont typeface="Calibri" panose="020F0502020204030204" pitchFamily="34" charset="0"/>
              <a:buChar char="‒"/>
            </a:pPr>
            <a:r>
              <a:rPr lang="en-US" dirty="0"/>
              <a:t>Example:  NASA uses copper cables to provide power to rockets while they are on the launch pad.  If long distances are involved, a power supply set at 28 volts in the blockhouse may only result in 25 volts out at the rocket.  To rectify this, wires are “doubled up” in order to effectively increase the diameter of a wire.  This also has the effect of “parallel” resistance, which reduces the total resistance (see later slides).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Making a wire longer will increase resistance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 material that a wire is made of affects resistance</a:t>
            </a:r>
          </a:p>
          <a:p>
            <a:pPr marL="800100" lvl="1" indent="-342900">
              <a:buFont typeface="Calibri" panose="020F0502020204030204" pitchFamily="34" charset="0"/>
              <a:buChar char="‒"/>
            </a:pPr>
            <a:r>
              <a:rPr lang="en-US" sz="2000" dirty="0"/>
              <a:t>Gold is often used in connectors that need to have very low resistance</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3445916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8B5576F-84D8-4EF5-A8B5-AF7EA3C50291}"/>
              </a:ext>
            </a:extLst>
          </p:cNvPr>
          <p:cNvPicPr>
            <a:picLocks noChangeAspect="1"/>
          </p:cNvPicPr>
          <p:nvPr/>
        </p:nvPicPr>
        <p:blipFill>
          <a:blip r:embed="rId2"/>
          <a:stretch>
            <a:fillRect/>
          </a:stretch>
        </p:blipFill>
        <p:spPr>
          <a:xfrm>
            <a:off x="3093461" y="1389228"/>
            <a:ext cx="2524125" cy="1685925"/>
          </a:xfrm>
          <a:prstGeom prst="rect">
            <a:avLst/>
          </a:prstGeom>
        </p:spPr>
      </p:pic>
      <p:pic>
        <p:nvPicPr>
          <p:cNvPr id="4" name="Picture 3">
            <a:extLst>
              <a:ext uri="{FF2B5EF4-FFF2-40B4-BE49-F238E27FC236}">
                <a16:creationId xmlns:a16="http://schemas.microsoft.com/office/drawing/2014/main" id="{94CCB32E-B2A3-408B-92D7-FDE251DECD64}"/>
              </a:ext>
            </a:extLst>
          </p:cNvPr>
          <p:cNvPicPr>
            <a:picLocks noChangeAspect="1"/>
          </p:cNvPicPr>
          <p:nvPr/>
        </p:nvPicPr>
        <p:blipFill>
          <a:blip r:embed="rId3"/>
          <a:stretch>
            <a:fillRect/>
          </a:stretch>
        </p:blipFill>
        <p:spPr>
          <a:xfrm>
            <a:off x="6338022" y="700216"/>
            <a:ext cx="2524125" cy="2728784"/>
          </a:xfrm>
          <a:prstGeom prst="rect">
            <a:avLst/>
          </a:prstGeom>
        </p:spPr>
      </p:pic>
      <p:pic>
        <p:nvPicPr>
          <p:cNvPr id="6" name="Picture 5">
            <a:extLst>
              <a:ext uri="{FF2B5EF4-FFF2-40B4-BE49-F238E27FC236}">
                <a16:creationId xmlns:a16="http://schemas.microsoft.com/office/drawing/2014/main" id="{8F4026F5-8F3A-4008-8E73-61BC975EF7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64809" y="3559962"/>
            <a:ext cx="3152777" cy="2094424"/>
          </a:xfrm>
          <a:prstGeom prst="rect">
            <a:avLst/>
          </a:prstGeom>
        </p:spPr>
      </p:pic>
      <p:pic>
        <p:nvPicPr>
          <p:cNvPr id="8" name="Picture 7">
            <a:extLst>
              <a:ext uri="{FF2B5EF4-FFF2-40B4-BE49-F238E27FC236}">
                <a16:creationId xmlns:a16="http://schemas.microsoft.com/office/drawing/2014/main" id="{28BAAD09-84A1-4D04-B4F4-D7ACCC6CCF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93515" y="3559962"/>
            <a:ext cx="2019300" cy="1981200"/>
          </a:xfrm>
          <a:prstGeom prst="rect">
            <a:avLst/>
          </a:prstGeom>
        </p:spPr>
      </p:pic>
      <p:sp>
        <p:nvSpPr>
          <p:cNvPr id="9" name="Title 49">
            <a:extLst>
              <a:ext uri="{FF2B5EF4-FFF2-40B4-BE49-F238E27FC236}">
                <a16:creationId xmlns:a16="http://schemas.microsoft.com/office/drawing/2014/main" id="{5EBFFC93-4F63-4ED8-B586-FBE6F9946F71}"/>
              </a:ext>
            </a:extLst>
          </p:cNvPr>
          <p:cNvSpPr txBox="1">
            <a:spLocks/>
          </p:cNvSpPr>
          <p:nvPr/>
        </p:nvSpPr>
        <p:spPr>
          <a:xfrm>
            <a:off x="1981200" y="329292"/>
            <a:ext cx="8229600" cy="70609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Resistors come in many shapes and sizes</a:t>
            </a:r>
          </a:p>
        </p:txBody>
      </p:sp>
      <p:sp>
        <p:nvSpPr>
          <p:cNvPr id="10" name="Slide Number Placeholder 9">
            <a:extLst>
              <a:ext uri="{FF2B5EF4-FFF2-40B4-BE49-F238E27FC236}">
                <a16:creationId xmlns:a16="http://schemas.microsoft.com/office/drawing/2014/main" id="{2D98BD5F-1639-4BDF-AE47-058F4E5755DE}"/>
              </a:ext>
            </a:extLst>
          </p:cNvPr>
          <p:cNvSpPr>
            <a:spLocks noGrp="1"/>
          </p:cNvSpPr>
          <p:nvPr>
            <p:ph type="sldNum" sz="quarter" idx="12"/>
          </p:nvPr>
        </p:nvSpPr>
        <p:spPr/>
        <p:txBody>
          <a:bodyPr/>
          <a:lstStyle/>
          <a:p>
            <a:fld id="{8AE1AFEF-CD05-46F5-B211-4842696285F8}" type="slidenum">
              <a:rPr lang="en-US" smtClean="0"/>
              <a:t>7</a:t>
            </a:fld>
            <a:endParaRPr lang="en-US"/>
          </a:p>
        </p:txBody>
      </p:sp>
    </p:spTree>
    <p:extLst>
      <p:ext uri="{BB962C8B-B14F-4D97-AF65-F5344CB8AC3E}">
        <p14:creationId xmlns:p14="http://schemas.microsoft.com/office/powerpoint/2010/main" val="29806349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F2D9A9-7345-46D8-B0A0-0B9903B6EF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4437" y="1328299"/>
            <a:ext cx="8211512" cy="4449047"/>
          </a:xfrm>
          <a:prstGeom prst="rect">
            <a:avLst/>
          </a:prstGeom>
        </p:spPr>
      </p:pic>
      <p:sp>
        <p:nvSpPr>
          <p:cNvPr id="6" name="Title 49">
            <a:extLst>
              <a:ext uri="{FF2B5EF4-FFF2-40B4-BE49-F238E27FC236}">
                <a16:creationId xmlns:a16="http://schemas.microsoft.com/office/drawing/2014/main" id="{8F1959F4-71AF-4163-8BCF-D00C8FE68A9A}"/>
              </a:ext>
            </a:extLst>
          </p:cNvPr>
          <p:cNvSpPr txBox="1">
            <a:spLocks/>
          </p:cNvSpPr>
          <p:nvPr/>
        </p:nvSpPr>
        <p:spPr>
          <a:xfrm>
            <a:off x="1981200" y="329292"/>
            <a:ext cx="8229600" cy="706090"/>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Typical Configuration of a Resistor found in a Circuit</a:t>
            </a:r>
          </a:p>
        </p:txBody>
      </p:sp>
      <p:sp>
        <p:nvSpPr>
          <p:cNvPr id="7" name="Slide Number Placeholder 6">
            <a:extLst>
              <a:ext uri="{FF2B5EF4-FFF2-40B4-BE49-F238E27FC236}">
                <a16:creationId xmlns:a16="http://schemas.microsoft.com/office/drawing/2014/main" id="{E856B67B-B123-48F1-B263-891721AA9DD3}"/>
              </a:ext>
            </a:extLst>
          </p:cNvPr>
          <p:cNvSpPr>
            <a:spLocks noGrp="1"/>
          </p:cNvSpPr>
          <p:nvPr>
            <p:ph type="sldNum" sz="quarter" idx="12"/>
          </p:nvPr>
        </p:nvSpPr>
        <p:spPr/>
        <p:txBody>
          <a:bodyPr/>
          <a:lstStyle/>
          <a:p>
            <a:fld id="{8AE1AFEF-CD05-46F5-B211-4842696285F8}" type="slidenum">
              <a:rPr lang="en-US" smtClean="0"/>
              <a:t>8</a:t>
            </a:fld>
            <a:endParaRPr lang="en-US"/>
          </a:p>
        </p:txBody>
      </p:sp>
    </p:spTree>
    <p:extLst>
      <p:ext uri="{BB962C8B-B14F-4D97-AF65-F5344CB8AC3E}">
        <p14:creationId xmlns:p14="http://schemas.microsoft.com/office/powerpoint/2010/main" val="9387781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E9616E1-3510-4ECF-BB4B-2C091454EE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7087" y="1125682"/>
            <a:ext cx="4606636" cy="4606636"/>
          </a:xfrm>
          <a:prstGeom prst="rect">
            <a:avLst/>
          </a:prstGeom>
        </p:spPr>
      </p:pic>
      <p:sp>
        <p:nvSpPr>
          <p:cNvPr id="5" name="TextBox 4">
            <a:extLst>
              <a:ext uri="{FF2B5EF4-FFF2-40B4-BE49-F238E27FC236}">
                <a16:creationId xmlns:a16="http://schemas.microsoft.com/office/drawing/2014/main" id="{1E692AA2-3D14-43D6-98A5-EF45E79AEF86}"/>
              </a:ext>
            </a:extLst>
          </p:cNvPr>
          <p:cNvSpPr txBox="1"/>
          <p:nvPr/>
        </p:nvSpPr>
        <p:spPr>
          <a:xfrm>
            <a:off x="7010400" y="1482436"/>
            <a:ext cx="4606636" cy="3416320"/>
          </a:xfrm>
          <a:prstGeom prst="rect">
            <a:avLst/>
          </a:prstGeom>
          <a:noFill/>
        </p:spPr>
        <p:txBody>
          <a:bodyPr wrap="square" rtlCol="0">
            <a:spAutoFit/>
          </a:bodyPr>
          <a:lstStyle/>
          <a:p>
            <a:r>
              <a:rPr lang="en-US" b="1" dirty="0"/>
              <a:t>Band Color    1</a:t>
            </a:r>
            <a:r>
              <a:rPr lang="en-US" b="1" baseline="30000" dirty="0"/>
              <a:t>st</a:t>
            </a:r>
            <a:r>
              <a:rPr lang="en-US" b="1" dirty="0"/>
              <a:t> Digit     2</a:t>
            </a:r>
            <a:r>
              <a:rPr lang="en-US" b="1" baseline="30000" dirty="0"/>
              <a:t>nd</a:t>
            </a:r>
            <a:r>
              <a:rPr lang="en-US" b="1" dirty="0"/>
              <a:t> Digit     Multiplier</a:t>
            </a:r>
          </a:p>
          <a:p>
            <a:endParaRPr lang="en-US" dirty="0"/>
          </a:p>
          <a:p>
            <a:r>
              <a:rPr lang="en-US" dirty="0"/>
              <a:t>    Black	          0	            0                x 1</a:t>
            </a:r>
          </a:p>
          <a:p>
            <a:r>
              <a:rPr lang="en-US" dirty="0"/>
              <a:t>    Brown	          1	            1                x 10</a:t>
            </a:r>
          </a:p>
          <a:p>
            <a:r>
              <a:rPr lang="en-US" dirty="0"/>
              <a:t>    Red	          2	            2                x 100</a:t>
            </a:r>
          </a:p>
          <a:p>
            <a:r>
              <a:rPr lang="en-US" dirty="0"/>
              <a:t>    Orange	          3	            3                x 1K</a:t>
            </a:r>
          </a:p>
          <a:p>
            <a:r>
              <a:rPr lang="en-US" dirty="0"/>
              <a:t>    Yellow	          4	            4                x 10K</a:t>
            </a:r>
          </a:p>
          <a:p>
            <a:r>
              <a:rPr lang="en-US" dirty="0"/>
              <a:t>    Green	          5	            5                x 100K</a:t>
            </a:r>
          </a:p>
          <a:p>
            <a:r>
              <a:rPr lang="en-US" dirty="0"/>
              <a:t>    Blue	          6	            6                x 1M</a:t>
            </a:r>
          </a:p>
          <a:p>
            <a:r>
              <a:rPr lang="en-US" dirty="0"/>
              <a:t>    Purple	          7	            7</a:t>
            </a:r>
          </a:p>
          <a:p>
            <a:r>
              <a:rPr lang="en-US" dirty="0"/>
              <a:t>    Silver	          8	            8</a:t>
            </a:r>
          </a:p>
          <a:p>
            <a:r>
              <a:rPr lang="en-US" dirty="0"/>
              <a:t>    White	          9	            9</a:t>
            </a:r>
          </a:p>
        </p:txBody>
      </p:sp>
      <p:sp>
        <p:nvSpPr>
          <p:cNvPr id="6" name="Title 49">
            <a:extLst>
              <a:ext uri="{FF2B5EF4-FFF2-40B4-BE49-F238E27FC236}">
                <a16:creationId xmlns:a16="http://schemas.microsoft.com/office/drawing/2014/main" id="{AD1D4171-19C3-4308-9528-935B354718E2}"/>
              </a:ext>
            </a:extLst>
          </p:cNvPr>
          <p:cNvSpPr txBox="1">
            <a:spLocks/>
          </p:cNvSpPr>
          <p:nvPr/>
        </p:nvSpPr>
        <p:spPr>
          <a:xfrm>
            <a:off x="1981200" y="329292"/>
            <a:ext cx="8229600" cy="54354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Resistor Color Coding</a:t>
            </a:r>
          </a:p>
        </p:txBody>
      </p:sp>
      <p:sp>
        <p:nvSpPr>
          <p:cNvPr id="7" name="TextBox 6">
            <a:extLst>
              <a:ext uri="{FF2B5EF4-FFF2-40B4-BE49-F238E27FC236}">
                <a16:creationId xmlns:a16="http://schemas.microsoft.com/office/drawing/2014/main" id="{0F987C76-E73F-4383-92A5-10BC3A522433}"/>
              </a:ext>
            </a:extLst>
          </p:cNvPr>
          <p:cNvSpPr txBox="1"/>
          <p:nvPr/>
        </p:nvSpPr>
        <p:spPr>
          <a:xfrm>
            <a:off x="969818" y="5328379"/>
            <a:ext cx="10030691" cy="1015663"/>
          </a:xfrm>
          <a:prstGeom prst="rect">
            <a:avLst/>
          </a:prstGeom>
          <a:noFill/>
        </p:spPr>
        <p:txBody>
          <a:bodyPr wrap="square" rtlCol="0">
            <a:spAutoFit/>
          </a:bodyPr>
          <a:lstStyle/>
          <a:p>
            <a:r>
              <a:rPr lang="en-US" sz="2000" dirty="0"/>
              <a:t>Small resistors have colored bands around them.  These bands identify the resistance of the resistor.  The first two bands identify the numerical value of the resistor and the third band identifies the multiplier.</a:t>
            </a:r>
          </a:p>
        </p:txBody>
      </p:sp>
      <p:sp>
        <p:nvSpPr>
          <p:cNvPr id="8" name="Slide Number Placeholder 7">
            <a:extLst>
              <a:ext uri="{FF2B5EF4-FFF2-40B4-BE49-F238E27FC236}">
                <a16:creationId xmlns:a16="http://schemas.microsoft.com/office/drawing/2014/main" id="{29606BC1-1F92-48DE-BE7A-3BF26D16D4E7}"/>
              </a:ext>
            </a:extLst>
          </p:cNvPr>
          <p:cNvSpPr>
            <a:spLocks noGrp="1"/>
          </p:cNvSpPr>
          <p:nvPr>
            <p:ph type="sldNum" sz="quarter" idx="12"/>
          </p:nvPr>
        </p:nvSpPr>
        <p:spPr/>
        <p:txBody>
          <a:bodyPr/>
          <a:lstStyle/>
          <a:p>
            <a:fld id="{8AE1AFEF-CD05-46F5-B211-4842696285F8}" type="slidenum">
              <a:rPr lang="en-US" smtClean="0"/>
              <a:t>9</a:t>
            </a:fld>
            <a:endParaRPr lang="en-US"/>
          </a:p>
        </p:txBody>
      </p:sp>
    </p:spTree>
    <p:extLst>
      <p:ext uri="{BB962C8B-B14F-4D97-AF65-F5344CB8AC3E}">
        <p14:creationId xmlns:p14="http://schemas.microsoft.com/office/powerpoint/2010/main" val="30947704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919</TotalTime>
  <Words>924</Words>
  <Application>Microsoft Office PowerPoint</Application>
  <PresentationFormat>Widescreen</PresentationFormat>
  <Paragraphs>145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29</cp:revision>
  <dcterms:created xsi:type="dcterms:W3CDTF">2018-04-08T04:10:56Z</dcterms:created>
  <dcterms:modified xsi:type="dcterms:W3CDTF">2018-07-15T23:53:15Z</dcterms:modified>
</cp:coreProperties>
</file>